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4"/>
  </p:notesMasterIdLst>
  <p:sldIdLst>
    <p:sldId id="325" r:id="rId2"/>
    <p:sldId id="258" r:id="rId3"/>
    <p:sldId id="315" r:id="rId4"/>
    <p:sldId id="310" r:id="rId5"/>
    <p:sldId id="316" r:id="rId6"/>
    <p:sldId id="298" r:id="rId7"/>
    <p:sldId id="322" r:id="rId8"/>
    <p:sldId id="301" r:id="rId9"/>
    <p:sldId id="317" r:id="rId10"/>
    <p:sldId id="303" r:id="rId11"/>
    <p:sldId id="304" r:id="rId12"/>
    <p:sldId id="305" r:id="rId13"/>
    <p:sldId id="306" r:id="rId14"/>
    <p:sldId id="307" r:id="rId15"/>
    <p:sldId id="308" r:id="rId16"/>
    <p:sldId id="312" r:id="rId17"/>
    <p:sldId id="309" r:id="rId18"/>
    <p:sldId id="262" r:id="rId19"/>
    <p:sldId id="275" r:id="rId20"/>
    <p:sldId id="276" r:id="rId21"/>
    <p:sldId id="277" r:id="rId22"/>
    <p:sldId id="299" r:id="rId23"/>
    <p:sldId id="318" r:id="rId24"/>
    <p:sldId id="311" r:id="rId25"/>
    <p:sldId id="313" r:id="rId26"/>
    <p:sldId id="326" r:id="rId27"/>
    <p:sldId id="328" r:id="rId28"/>
    <p:sldId id="329" r:id="rId29"/>
    <p:sldId id="330" r:id="rId30"/>
    <p:sldId id="260" r:id="rId31"/>
    <p:sldId id="265" r:id="rId32"/>
    <p:sldId id="324" r:id="rId33"/>
    <p:sldId id="271" r:id="rId34"/>
    <p:sldId id="314" r:id="rId35"/>
    <p:sldId id="302" r:id="rId36"/>
    <p:sldId id="272" r:id="rId37"/>
    <p:sldId id="319" r:id="rId38"/>
    <p:sldId id="321" r:id="rId39"/>
    <p:sldId id="320" r:id="rId40"/>
    <p:sldId id="283" r:id="rId41"/>
    <p:sldId id="297" r:id="rId42"/>
    <p:sldId id="323"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Lexend Deca" panose="020B0604020202020204" charset="-78"/>
      <p:regular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38BE6-E374-4A1A-BE6D-9E52B14417BE}">
  <a:tblStyle styleId="{1A138BE6-E374-4A1A-BE6D-9E52B14417B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0286F9A-8295-4760-8310-7838FB866F3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894"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76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69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52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70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98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284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Year ago no body told you when they were hacked, bad for reputation. Bad for consumer so disclosing in now required.</a:t>
            </a:r>
            <a:endParaRPr lang="en-CA" dirty="0"/>
          </a:p>
        </p:txBody>
      </p:sp>
    </p:spTree>
    <p:extLst>
      <p:ext uri="{BB962C8B-B14F-4D97-AF65-F5344CB8AC3E}">
        <p14:creationId xmlns:p14="http://schemas.microsoft.com/office/powerpoint/2010/main" val="3572942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799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MFA – touched on in the road map</a:t>
            </a:r>
            <a:endParaRPr dirty="0"/>
          </a:p>
        </p:txBody>
      </p:sp>
    </p:spTree>
    <p:extLst>
      <p:ext uri="{BB962C8B-B14F-4D97-AF65-F5344CB8AC3E}">
        <p14:creationId xmlns:p14="http://schemas.microsoft.com/office/powerpoint/2010/main" val="70390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Essentials already has Transit and Rest covered, IDS Cloud has rest covered but we need to work together to address transit, On Premise, Local IT and will need to involve IDS for both.</a:t>
            </a:r>
            <a:endParaRPr dirty="0"/>
          </a:p>
        </p:txBody>
      </p:sp>
    </p:spTree>
    <p:extLst>
      <p:ext uri="{BB962C8B-B14F-4D97-AF65-F5344CB8AC3E}">
        <p14:creationId xmlns:p14="http://schemas.microsoft.com/office/powerpoint/2010/main" val="2898221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Essential/Cloud = 2 backups, 1 within the data center, 1 outside – On Premise? Hackers found a way to delete online backup solution (do not save passwords in </a:t>
            </a:r>
            <a:r>
              <a:rPr lang="en-US" dirty="0" err="1"/>
              <a:t>browers</a:t>
            </a:r>
            <a:endParaRPr lang="en-US" dirty="0"/>
          </a:p>
          <a:p>
            <a:pPr marL="0" lvl="0" indent="0" algn="l" rtl="0">
              <a:spcBef>
                <a:spcPts val="0"/>
              </a:spcBef>
              <a:spcAft>
                <a:spcPts val="0"/>
              </a:spcAft>
              <a:buNone/>
            </a:pPr>
            <a:r>
              <a:rPr lang="en-US" dirty="0"/>
              <a:t>Limited Access – Mission critical application, no secondary application, not a file server, the most access points, more risk</a:t>
            </a:r>
            <a:endParaRPr dirty="0"/>
          </a:p>
        </p:txBody>
      </p:sp>
    </p:spTree>
    <p:extLst>
      <p:ext uri="{BB962C8B-B14F-4D97-AF65-F5344CB8AC3E}">
        <p14:creationId xmlns:p14="http://schemas.microsoft.com/office/powerpoint/2010/main" val="182127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713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Under the File tab</a:t>
            </a:r>
            <a:endParaRPr dirty="0"/>
          </a:p>
        </p:txBody>
      </p:sp>
    </p:spTree>
    <p:extLst>
      <p:ext uri="{BB962C8B-B14F-4D97-AF65-F5344CB8AC3E}">
        <p14:creationId xmlns:p14="http://schemas.microsoft.com/office/powerpoint/2010/main" val="2674163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IT spend – internet, website, apps, computers, phones, tablets, people cost</a:t>
            </a:r>
            <a:endParaRPr dirty="0"/>
          </a:p>
        </p:txBody>
      </p:sp>
    </p:spTree>
    <p:extLst>
      <p:ext uri="{BB962C8B-B14F-4D97-AF65-F5344CB8AC3E}">
        <p14:creationId xmlns:p14="http://schemas.microsoft.com/office/powerpoint/2010/main" val="64225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884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IT spend – internet, website, apps, computers, phones, tablets, people cost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dealership not large enough for this </a:t>
            </a:r>
            <a:endParaRPr lang="en-CA" dirty="0"/>
          </a:p>
        </p:txBody>
      </p:sp>
    </p:spTree>
    <p:extLst>
      <p:ext uri="{BB962C8B-B14F-4D97-AF65-F5344CB8AC3E}">
        <p14:creationId xmlns:p14="http://schemas.microsoft.com/office/powerpoint/2010/main" val="3931419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Probably now but you need to have something…	</a:t>
            </a:r>
            <a:endParaRPr dirty="0"/>
          </a:p>
        </p:txBody>
      </p:sp>
    </p:spTree>
    <p:extLst>
      <p:ext uri="{BB962C8B-B14F-4D97-AF65-F5344CB8AC3E}">
        <p14:creationId xmlns:p14="http://schemas.microsoft.com/office/powerpoint/2010/main" val="3880977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678780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No that procedure/process is bad and we are not going to do it.	</a:t>
            </a:r>
            <a:br>
              <a:rPr lang="en-US" dirty="0"/>
            </a:br>
            <a:r>
              <a:rPr lang="en-US" dirty="0"/>
              <a:t>Someone has to have the authority/knowledge to make a decision. Not just electronic security, what internal process do you have that store/save PII details. Deal Jackets, sales process DL, personal phones, </a:t>
            </a:r>
            <a:r>
              <a:rPr lang="en-US" dirty="0" err="1"/>
              <a:t>etc</a:t>
            </a:r>
            <a:r>
              <a:rPr lang="en-US" dirty="0"/>
              <a:t>, offsite storage. Risk assessment should help identify these areas.</a:t>
            </a:r>
            <a:endParaRPr lang="en-CA" dirty="0"/>
          </a:p>
          <a:p>
            <a:endParaRPr lang="en-CA" dirty="0"/>
          </a:p>
        </p:txBody>
      </p:sp>
    </p:spTree>
    <p:extLst>
      <p:ext uri="{BB962C8B-B14F-4D97-AF65-F5344CB8AC3E}">
        <p14:creationId xmlns:p14="http://schemas.microsoft.com/office/powerpoint/2010/main" val="4289004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c98855ff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c98855ff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the PII deletion that we did for Wilkins.</a:t>
            </a:r>
            <a:endParaRPr dirty="0"/>
          </a:p>
        </p:txBody>
      </p:sp>
    </p:spTree>
    <p:extLst>
      <p:ext uri="{BB962C8B-B14F-4D97-AF65-F5344CB8AC3E}">
        <p14:creationId xmlns:p14="http://schemas.microsoft.com/office/powerpoint/2010/main" val="580299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92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Only 50% that pay ransom actual gets unlocked</a:t>
            </a:r>
            <a:endParaRPr dirty="0"/>
          </a:p>
        </p:txBody>
      </p:sp>
    </p:spTree>
    <p:extLst>
      <p:ext uri="{BB962C8B-B14F-4D97-AF65-F5344CB8AC3E}">
        <p14:creationId xmlns:p14="http://schemas.microsoft.com/office/powerpoint/2010/main" val="56234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Kidnapping story</a:t>
            </a:r>
            <a:endParaRPr dirty="0"/>
          </a:p>
        </p:txBody>
      </p:sp>
    </p:spTree>
    <p:extLst>
      <p:ext uri="{BB962C8B-B14F-4D97-AF65-F5344CB8AC3E}">
        <p14:creationId xmlns:p14="http://schemas.microsoft.com/office/powerpoint/2010/main" val="322111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never know, individuals, organized crime, countries?</a:t>
            </a:r>
            <a:endParaRPr dirty="0"/>
          </a:p>
        </p:txBody>
      </p:sp>
    </p:spTree>
    <p:extLst>
      <p:ext uri="{BB962C8B-B14F-4D97-AF65-F5344CB8AC3E}">
        <p14:creationId xmlns:p14="http://schemas.microsoft.com/office/powerpoint/2010/main" val="164086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me!!! Let’s review what your business is to identify the “who”</a:t>
            </a:r>
            <a:endParaRPr lang="en-CA" dirty="0"/>
          </a:p>
        </p:txBody>
      </p:sp>
    </p:spTree>
    <p:extLst>
      <p:ext uri="{BB962C8B-B14F-4D97-AF65-F5344CB8AC3E}">
        <p14:creationId xmlns:p14="http://schemas.microsoft.com/office/powerpoint/2010/main" val="212754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24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31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25"/>
            <a:ext cx="9143957" cy="5143500"/>
          </a:xfrm>
          <a:prstGeom prst="rect">
            <a:avLst/>
          </a:prstGeom>
          <a:noFill/>
          <a:ln>
            <a:noFill/>
          </a:ln>
        </p:spPr>
      </p:pic>
      <p:sp>
        <p:nvSpPr>
          <p:cNvPr id="11" name="Google Shape;11;p2"/>
          <p:cNvSpPr txBox="1">
            <a:spLocks noGrp="1"/>
          </p:cNvSpPr>
          <p:nvPr>
            <p:ph type="ctrTitle"/>
          </p:nvPr>
        </p:nvSpPr>
        <p:spPr>
          <a:xfrm>
            <a:off x="685800" y="1991825"/>
            <a:ext cx="4539000" cy="1159800"/>
          </a:xfrm>
          <a:prstGeom prst="rect">
            <a:avLst/>
          </a:prstGeom>
        </p:spPr>
        <p:txBody>
          <a:bodyPr spcFirstLastPara="1" wrap="square" lIns="0" tIns="0" rIns="0" bIns="0" anchor="ctr" anchorCtr="0">
            <a:no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Big circuit">
  <p:cSld name="BLANK_1">
    <p:spTree>
      <p:nvGrpSpPr>
        <p:cNvPr id="1" name="Shape 51"/>
        <p:cNvGrpSpPr/>
        <p:nvPr/>
      </p:nvGrpSpPr>
      <p:grpSpPr>
        <a:xfrm>
          <a:off x="0" y="0"/>
          <a:ext cx="0" cy="0"/>
          <a:chOff x="0" y="0"/>
          <a:chExt cx="0" cy="0"/>
        </a:xfrm>
      </p:grpSpPr>
      <p:pic>
        <p:nvPicPr>
          <p:cNvPr id="52" name="Google Shape;52;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dirty="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dirty="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dirty="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58527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chemeClr val="accent4"/>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 name="Google Shape;18;p4"/>
          <p:cNvSpPr/>
          <p:nvPr/>
        </p:nvSpPr>
        <p:spPr>
          <a:xfrm>
            <a:off x="42525" y="42525"/>
            <a:ext cx="2000100" cy="2000100"/>
          </a:xfrm>
          <a:prstGeom prst="ellipse">
            <a:avLst/>
          </a:prstGeom>
          <a:gradFill>
            <a:gsLst>
              <a:gs pos="0">
                <a:srgbClr val="00FFFF">
                  <a:alpha val="54117"/>
                </a:srgbClr>
              </a:gs>
              <a:gs pos="73000">
                <a:srgbClr val="00FFFF">
                  <a:alpha val="0"/>
                </a:srgbClr>
              </a:gs>
              <a:gs pos="100000">
                <a:srgbClr val="00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343850" y="866400"/>
            <a:ext cx="4185600" cy="3693600"/>
          </a:xfrm>
          <a:prstGeom prst="rect">
            <a:avLst/>
          </a:prstGeom>
        </p:spPr>
        <p:txBody>
          <a:bodyPr spcFirstLastPara="1" wrap="square" lIns="0" tIns="0" rIns="0" bIns="0" anchor="t" anchorCtr="0">
            <a:noAutofit/>
          </a:bodyPr>
          <a:lstStyle>
            <a:lvl1pPr marL="457200" lvl="0" indent="-419100" rtl="0">
              <a:spcBef>
                <a:spcPts val="600"/>
              </a:spcBef>
              <a:spcAft>
                <a:spcPts val="0"/>
              </a:spcAft>
              <a:buSzPts val="3000"/>
              <a:buFont typeface="Lexend Deca"/>
              <a:buChar char="⬡"/>
              <a:defRPr sz="3000">
                <a:latin typeface="Lexend Deca"/>
                <a:ea typeface="Lexend Deca"/>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endParaRPr/>
          </a:p>
        </p:txBody>
      </p:sp>
      <p:sp>
        <p:nvSpPr>
          <p:cNvPr id="20" name="Google Shape;20;p4"/>
          <p:cNvSpPr txBox="1"/>
          <p:nvPr/>
        </p:nvSpPr>
        <p:spPr>
          <a:xfrm>
            <a:off x="826414" y="656117"/>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lt1"/>
                </a:solidFill>
                <a:latin typeface="Muli"/>
                <a:ea typeface="Muli"/>
                <a:cs typeface="Muli"/>
                <a:sym typeface="Muli"/>
              </a:rPr>
              <a:t>“</a:t>
            </a:r>
            <a:endParaRPr sz="7200">
              <a:solidFill>
                <a:schemeClr val="lt1"/>
              </a:solidFill>
              <a:latin typeface="Muli"/>
              <a:ea typeface="Muli"/>
              <a:cs typeface="Muli"/>
              <a:sym typeface="Muli"/>
            </a:endParaRPr>
          </a:p>
        </p:txBody>
      </p:sp>
      <p:sp>
        <p:nvSpPr>
          <p:cNvPr id="21" name="Google Shape;21;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 name="Google Shape;29;p6"/>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2" name="Google Shape;32;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 name="Google Shape;35;p7"/>
          <p:cNvSpPr txBox="1">
            <a:spLocks noGrp="1"/>
          </p:cNvSpPr>
          <p:nvPr>
            <p:ph type="title"/>
          </p:nvPr>
        </p:nvSpPr>
        <p:spPr>
          <a:xfrm>
            <a:off x="580550" y="205975"/>
            <a:ext cx="64056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580550"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780447"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980344"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 name="Google Shape;42;p8"/>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3" name="Google Shape;43;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 name="Google Shape;46;p9"/>
          <p:cNvSpPr txBox="1">
            <a:spLocks noGrp="1"/>
          </p:cNvSpPr>
          <p:nvPr>
            <p:ph type="body" idx="1"/>
          </p:nvPr>
        </p:nvSpPr>
        <p:spPr>
          <a:xfrm>
            <a:off x="580550" y="4406300"/>
            <a:ext cx="61359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400"/>
              <a:buNone/>
              <a:defRPr sz="1400"/>
            </a:lvl1pPr>
          </a:lstStyle>
          <a:p>
            <a:endParaRPr/>
          </a:p>
        </p:txBody>
      </p:sp>
      <p:sp>
        <p:nvSpPr>
          <p:cNvPr id="47" name="Google Shape;47;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Small circuit" type="blank">
  <p:cSld name="BLANK">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A458FF"/>
            </a:gs>
            <a:gs pos="39000">
              <a:srgbClr val="3544FF"/>
            </a:gs>
            <a:gs pos="100000">
              <a:srgbClr val="0A2F9E"/>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0550" y="205975"/>
            <a:ext cx="60144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1pPr>
            <a:lvl2pPr lvl="1">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2pPr>
            <a:lvl3pPr lvl="2">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3pPr>
            <a:lvl4pPr lvl="3">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4pPr>
            <a:lvl5pPr lvl="4">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5pPr>
            <a:lvl6pPr lvl="5">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6pPr>
            <a:lvl7pPr lvl="6">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7pPr>
            <a:lvl8pPr lvl="7">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8pPr>
            <a:lvl9pPr lvl="8">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580550" y="1352550"/>
            <a:ext cx="6014400" cy="3161700"/>
          </a:xfrm>
          <a:prstGeom prst="rect">
            <a:avLst/>
          </a:prstGeom>
          <a:noFill/>
          <a:ln>
            <a:noFill/>
          </a:ln>
        </p:spPr>
        <p:txBody>
          <a:bodyPr spcFirstLastPara="1" wrap="square" lIns="0" tIns="0" rIns="0" bIns="0" anchor="t" anchorCtr="0">
            <a:noAutofit/>
          </a:bodyPr>
          <a:lstStyle>
            <a:lvl1pPr marL="457200" lvl="0" indent="-342900">
              <a:lnSpc>
                <a:spcPct val="115000"/>
              </a:lnSpc>
              <a:spcBef>
                <a:spcPts val="600"/>
              </a:spcBef>
              <a:spcAft>
                <a:spcPts val="0"/>
              </a:spcAft>
              <a:buClr>
                <a:schemeClr val="accent5"/>
              </a:buClr>
              <a:buSzPts val="1800"/>
              <a:buFont typeface="Muli"/>
              <a:buChar char="⬡"/>
              <a:defRPr sz="2400">
                <a:solidFill>
                  <a:schemeClr val="lt1"/>
                </a:solidFill>
                <a:latin typeface="Muli"/>
                <a:ea typeface="Muli"/>
                <a:cs typeface="Muli"/>
                <a:sym typeface="Muli"/>
              </a:defRPr>
            </a:lvl1pPr>
            <a:lvl2pPr marL="914400" lvl="1" indent="-381000">
              <a:lnSpc>
                <a:spcPct val="115000"/>
              </a:lnSpc>
              <a:spcBef>
                <a:spcPts val="0"/>
              </a:spcBef>
              <a:spcAft>
                <a:spcPts val="0"/>
              </a:spcAft>
              <a:buClr>
                <a:schemeClr val="accent5"/>
              </a:buClr>
              <a:buSzPts val="2400"/>
              <a:buFont typeface="Muli"/>
              <a:buChar char="∙"/>
              <a:defRPr sz="2400">
                <a:solidFill>
                  <a:schemeClr val="lt1"/>
                </a:solidFill>
                <a:latin typeface="Muli"/>
                <a:ea typeface="Muli"/>
                <a:cs typeface="Muli"/>
                <a:sym typeface="Muli"/>
              </a:defRPr>
            </a:lvl2pPr>
            <a:lvl3pPr marL="1371600" lvl="2" indent="-381000">
              <a:lnSpc>
                <a:spcPct val="115000"/>
              </a:lnSpc>
              <a:spcBef>
                <a:spcPts val="0"/>
              </a:spcBef>
              <a:spcAft>
                <a:spcPts val="0"/>
              </a:spcAft>
              <a:buClr>
                <a:schemeClr val="accent5"/>
              </a:buClr>
              <a:buSzPts val="2400"/>
              <a:buFont typeface="Muli"/>
              <a:buChar char="∙"/>
              <a:defRPr sz="2400">
                <a:solidFill>
                  <a:schemeClr val="lt1"/>
                </a:solidFill>
                <a:latin typeface="Muli"/>
                <a:ea typeface="Muli"/>
                <a:cs typeface="Muli"/>
                <a:sym typeface="Muli"/>
              </a:defRPr>
            </a:lvl3pPr>
            <a:lvl4pPr marL="1828800" lvl="3"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4pPr>
            <a:lvl5pPr marL="2286000" lvl="4"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5pPr>
            <a:lvl6pPr marL="2743200" lvl="5"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6pPr>
            <a:lvl7pPr marL="3200400" lvl="6"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7pPr>
            <a:lvl8pPr marL="3657600" lvl="7"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8pPr>
            <a:lvl9pPr marL="4114800" lvl="8"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Lexend Deca"/>
                <a:ea typeface="Lexend Deca"/>
                <a:cs typeface="Lexend Deca"/>
                <a:sym typeface="Lexend Deca"/>
              </a:defRPr>
            </a:lvl1pPr>
            <a:lvl2pPr lvl="1" algn="r">
              <a:buNone/>
              <a:defRPr sz="1300">
                <a:solidFill>
                  <a:schemeClr val="lt1"/>
                </a:solidFill>
                <a:latin typeface="Lexend Deca"/>
                <a:ea typeface="Lexend Deca"/>
                <a:cs typeface="Lexend Deca"/>
                <a:sym typeface="Lexend Deca"/>
              </a:defRPr>
            </a:lvl2pPr>
            <a:lvl3pPr lvl="2" algn="r">
              <a:buNone/>
              <a:defRPr sz="1300">
                <a:solidFill>
                  <a:schemeClr val="lt1"/>
                </a:solidFill>
                <a:latin typeface="Lexend Deca"/>
                <a:ea typeface="Lexend Deca"/>
                <a:cs typeface="Lexend Deca"/>
                <a:sym typeface="Lexend Deca"/>
              </a:defRPr>
            </a:lvl3pPr>
            <a:lvl4pPr lvl="3" algn="r">
              <a:buNone/>
              <a:defRPr sz="1300">
                <a:solidFill>
                  <a:schemeClr val="lt1"/>
                </a:solidFill>
                <a:latin typeface="Lexend Deca"/>
                <a:ea typeface="Lexend Deca"/>
                <a:cs typeface="Lexend Deca"/>
                <a:sym typeface="Lexend Deca"/>
              </a:defRPr>
            </a:lvl4pPr>
            <a:lvl5pPr lvl="4" algn="r">
              <a:buNone/>
              <a:defRPr sz="1300">
                <a:solidFill>
                  <a:schemeClr val="lt1"/>
                </a:solidFill>
                <a:latin typeface="Lexend Deca"/>
                <a:ea typeface="Lexend Deca"/>
                <a:cs typeface="Lexend Deca"/>
                <a:sym typeface="Lexend Deca"/>
              </a:defRPr>
            </a:lvl5pPr>
            <a:lvl6pPr lvl="5" algn="r">
              <a:buNone/>
              <a:defRPr sz="1300">
                <a:solidFill>
                  <a:schemeClr val="lt1"/>
                </a:solidFill>
                <a:latin typeface="Lexend Deca"/>
                <a:ea typeface="Lexend Deca"/>
                <a:cs typeface="Lexend Deca"/>
                <a:sym typeface="Lexend Deca"/>
              </a:defRPr>
            </a:lvl6pPr>
            <a:lvl7pPr lvl="6" algn="r">
              <a:buNone/>
              <a:defRPr sz="1300">
                <a:solidFill>
                  <a:schemeClr val="lt1"/>
                </a:solidFill>
                <a:latin typeface="Lexend Deca"/>
                <a:ea typeface="Lexend Deca"/>
                <a:cs typeface="Lexend Deca"/>
                <a:sym typeface="Lexend Deca"/>
              </a:defRPr>
            </a:lvl7pPr>
            <a:lvl8pPr lvl="7" algn="r">
              <a:buNone/>
              <a:defRPr sz="1300">
                <a:solidFill>
                  <a:schemeClr val="lt1"/>
                </a:solidFill>
                <a:latin typeface="Lexend Deca"/>
                <a:ea typeface="Lexend Deca"/>
                <a:cs typeface="Lexend Deca"/>
                <a:sym typeface="Lexend Deca"/>
              </a:defRPr>
            </a:lvl8pPr>
            <a:lvl9pPr lvl="8" algn="r">
              <a:buNone/>
              <a:defRPr sz="1300">
                <a:solidFill>
                  <a:schemeClr val="lt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jfi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0.jfi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10.pn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a:xfrm>
            <a:off x="487694" y="1717235"/>
            <a:ext cx="4554821" cy="1397923"/>
          </a:xfrm>
        </p:spPr>
        <p:txBody>
          <a:bodyPr/>
          <a:lstStyle/>
          <a:p>
            <a:pPr marL="114300" indent="0" algn="ctr">
              <a:buNone/>
            </a:pPr>
            <a:r>
              <a:rPr lang="en-US" dirty="0"/>
              <a:t>Safeguard for Efficiency</a:t>
            </a:r>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pPr marL="114300" indent="0">
              <a:buNone/>
            </a:pPr>
            <a:r>
              <a:rPr lang="en-US" dirty="0">
                <a:solidFill>
                  <a:srgbClr val="FF0000"/>
                </a:solidFill>
              </a:rPr>
              <a:t>February 2024</a:t>
            </a:r>
          </a:p>
        </p:txBody>
      </p:sp>
    </p:spTree>
    <p:extLst>
      <p:ext uri="{BB962C8B-B14F-4D97-AF65-F5344CB8AC3E}">
        <p14:creationId xmlns:p14="http://schemas.microsoft.com/office/powerpoint/2010/main" val="338968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33" name="Google Shape;233;p26"/>
          <p:cNvSpPr txBox="1">
            <a:spLocks noGrp="1"/>
          </p:cNvSpPr>
          <p:nvPr>
            <p:ph type="title" idx="4294967295"/>
          </p:nvPr>
        </p:nvSpPr>
        <p:spPr>
          <a:xfrm>
            <a:off x="137768" y="1320558"/>
            <a:ext cx="2358998" cy="179915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Let’s review your business makeup</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a:stretch/>
        </p:blipFill>
        <p:spPr>
          <a:xfrm>
            <a:off x="3435244" y="700974"/>
            <a:ext cx="2273512" cy="3741552"/>
          </a:xfrm>
          <a:prstGeom prst="rect">
            <a:avLst/>
          </a:prstGeom>
        </p:spPr>
      </p:pic>
    </p:spTree>
    <p:extLst>
      <p:ext uri="{BB962C8B-B14F-4D97-AF65-F5344CB8AC3E}">
        <p14:creationId xmlns:p14="http://schemas.microsoft.com/office/powerpoint/2010/main" val="33163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33" name="Google Shape;233;p26"/>
          <p:cNvSpPr txBox="1">
            <a:spLocks noGrp="1"/>
          </p:cNvSpPr>
          <p:nvPr>
            <p:ph type="title" idx="4294967295"/>
          </p:nvPr>
        </p:nvSpPr>
        <p:spPr>
          <a:xfrm>
            <a:off x="329868" y="129532"/>
            <a:ext cx="2358998"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Sales</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a:stretch/>
        </p:blipFill>
        <p:spPr>
          <a:xfrm>
            <a:off x="262670" y="1008299"/>
            <a:ext cx="2493393" cy="3741552"/>
          </a:xfrm>
          <a:prstGeom prst="rect">
            <a:avLst/>
          </a:prstGeom>
        </p:spPr>
      </p:pic>
      <p:pic>
        <p:nvPicPr>
          <p:cNvPr id="3" name="Picture 2" descr="A picture containing text, grass, sky, outdoor&#10;&#10;Description automatically generated">
            <a:extLst>
              <a:ext uri="{FF2B5EF4-FFF2-40B4-BE49-F238E27FC236}">
                <a16:creationId xmlns:a16="http://schemas.microsoft.com/office/drawing/2014/main" id="{36F8D447-402A-AA88-430C-9CB731DAFF74}"/>
              </a:ext>
            </a:extLst>
          </p:cNvPr>
          <p:cNvPicPr>
            <a:picLocks noChangeAspect="1"/>
          </p:cNvPicPr>
          <p:nvPr/>
        </p:nvPicPr>
        <p:blipFill>
          <a:blip r:embed="rId4"/>
          <a:stretch>
            <a:fillRect/>
          </a:stretch>
        </p:blipFill>
        <p:spPr>
          <a:xfrm>
            <a:off x="2863075" y="1006607"/>
            <a:ext cx="6226341" cy="3496236"/>
          </a:xfrm>
          <a:prstGeom prst="rect">
            <a:avLst/>
          </a:prstGeom>
        </p:spPr>
      </p:pic>
      <p:grpSp>
        <p:nvGrpSpPr>
          <p:cNvPr id="2" name="Google Shape;699;p49">
            <a:extLst>
              <a:ext uri="{FF2B5EF4-FFF2-40B4-BE49-F238E27FC236}">
                <a16:creationId xmlns:a16="http://schemas.microsoft.com/office/drawing/2014/main" id="{EC9254FE-1A01-0053-9068-9F130FE89E79}"/>
              </a:ext>
            </a:extLst>
          </p:cNvPr>
          <p:cNvGrpSpPr/>
          <p:nvPr/>
        </p:nvGrpSpPr>
        <p:grpSpPr>
          <a:xfrm>
            <a:off x="5462177" y="4584692"/>
            <a:ext cx="347107" cy="438984"/>
            <a:chOff x="584925" y="238125"/>
            <a:chExt cx="415200" cy="525100"/>
          </a:xfrm>
        </p:grpSpPr>
        <p:sp>
          <p:nvSpPr>
            <p:cNvPr id="4" name="Google Shape;700;p49">
              <a:extLst>
                <a:ext uri="{FF2B5EF4-FFF2-40B4-BE49-F238E27FC236}">
                  <a16:creationId xmlns:a16="http://schemas.microsoft.com/office/drawing/2014/main" id="{5894F131-403E-D12B-0F19-B50EDA96DA47}"/>
                </a:ext>
              </a:extLst>
            </p:cNvPr>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01;p49">
              <a:extLst>
                <a:ext uri="{FF2B5EF4-FFF2-40B4-BE49-F238E27FC236}">
                  <a16:creationId xmlns:a16="http://schemas.microsoft.com/office/drawing/2014/main" id="{A626E8BD-4DAF-132E-118F-4CF898947394}"/>
                </a:ext>
              </a:extLst>
            </p:cNvPr>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2;p49">
              <a:extLst>
                <a:ext uri="{FF2B5EF4-FFF2-40B4-BE49-F238E27FC236}">
                  <a16:creationId xmlns:a16="http://schemas.microsoft.com/office/drawing/2014/main" id="{35A9BE02-46CE-B83F-C3CB-B6952843E68A}"/>
                </a:ext>
              </a:extLst>
            </p:cNvPr>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3;p49">
              <a:extLst>
                <a:ext uri="{FF2B5EF4-FFF2-40B4-BE49-F238E27FC236}">
                  <a16:creationId xmlns:a16="http://schemas.microsoft.com/office/drawing/2014/main" id="{3523E651-F6FB-19B3-9BB4-7FFBA63678AF}"/>
                </a:ext>
              </a:extLst>
            </p:cNvPr>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04;p49">
              <a:extLst>
                <a:ext uri="{FF2B5EF4-FFF2-40B4-BE49-F238E27FC236}">
                  <a16:creationId xmlns:a16="http://schemas.microsoft.com/office/drawing/2014/main" id="{9BA8EC2C-6702-2746-2041-118428F3E506}"/>
                </a:ext>
              </a:extLst>
            </p:cNvPr>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05;p49">
              <a:extLst>
                <a:ext uri="{FF2B5EF4-FFF2-40B4-BE49-F238E27FC236}">
                  <a16:creationId xmlns:a16="http://schemas.microsoft.com/office/drawing/2014/main" id="{C1E96093-274A-2647-E3C7-7E3E90699A53}"/>
                </a:ext>
              </a:extLst>
            </p:cNvPr>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724;p49">
            <a:extLst>
              <a:ext uri="{FF2B5EF4-FFF2-40B4-BE49-F238E27FC236}">
                <a16:creationId xmlns:a16="http://schemas.microsoft.com/office/drawing/2014/main" id="{8DF33B56-9AB9-E7CF-B791-0F0A41DE01D0}"/>
              </a:ext>
            </a:extLst>
          </p:cNvPr>
          <p:cNvGrpSpPr/>
          <p:nvPr/>
        </p:nvGrpSpPr>
        <p:grpSpPr>
          <a:xfrm>
            <a:off x="6997938" y="4584692"/>
            <a:ext cx="336908" cy="330262"/>
            <a:chOff x="5983625" y="301625"/>
            <a:chExt cx="403000" cy="395050"/>
          </a:xfrm>
        </p:grpSpPr>
        <p:sp>
          <p:nvSpPr>
            <p:cNvPr id="12" name="Google Shape;725;p49">
              <a:extLst>
                <a:ext uri="{FF2B5EF4-FFF2-40B4-BE49-F238E27FC236}">
                  <a16:creationId xmlns:a16="http://schemas.microsoft.com/office/drawing/2014/main" id="{52861AEC-B545-2AEC-B853-F2B47EC8309D}"/>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6;p49">
              <a:extLst>
                <a:ext uri="{FF2B5EF4-FFF2-40B4-BE49-F238E27FC236}">
                  <a16:creationId xmlns:a16="http://schemas.microsoft.com/office/drawing/2014/main" id="{DA57BD98-28A3-9FEF-2A21-41B36D1C789B}"/>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7;p49">
              <a:extLst>
                <a:ext uri="{FF2B5EF4-FFF2-40B4-BE49-F238E27FC236}">
                  <a16:creationId xmlns:a16="http://schemas.microsoft.com/office/drawing/2014/main" id="{856A715E-572C-93C3-7A43-5C0E3ABC4D46}"/>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8;p49">
              <a:extLst>
                <a:ext uri="{FF2B5EF4-FFF2-40B4-BE49-F238E27FC236}">
                  <a16:creationId xmlns:a16="http://schemas.microsoft.com/office/drawing/2014/main" id="{7E660CCD-B55E-87BF-1AB0-111694383175}"/>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9;p49">
              <a:extLst>
                <a:ext uri="{FF2B5EF4-FFF2-40B4-BE49-F238E27FC236}">
                  <a16:creationId xmlns:a16="http://schemas.microsoft.com/office/drawing/2014/main" id="{16F88551-5645-5D84-544E-F15F52C8E7D9}"/>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0;p49">
              <a:extLst>
                <a:ext uri="{FF2B5EF4-FFF2-40B4-BE49-F238E27FC236}">
                  <a16:creationId xmlns:a16="http://schemas.microsoft.com/office/drawing/2014/main" id="{F1A80320-3822-7A40-E2A1-833129BA7166}"/>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1;p49">
              <a:extLst>
                <a:ext uri="{FF2B5EF4-FFF2-40B4-BE49-F238E27FC236}">
                  <a16:creationId xmlns:a16="http://schemas.microsoft.com/office/drawing/2014/main" id="{983FDAAE-794C-47EF-D363-51EC1FB296BD}"/>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2;p49">
              <a:extLst>
                <a:ext uri="{FF2B5EF4-FFF2-40B4-BE49-F238E27FC236}">
                  <a16:creationId xmlns:a16="http://schemas.microsoft.com/office/drawing/2014/main" id="{9FD0A7D1-CB96-C49A-0777-5CF83757E850}"/>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3;p49">
              <a:extLst>
                <a:ext uri="{FF2B5EF4-FFF2-40B4-BE49-F238E27FC236}">
                  <a16:creationId xmlns:a16="http://schemas.microsoft.com/office/drawing/2014/main" id="{D996737C-B601-8FE0-821D-B0082B291101}"/>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4;p49">
              <a:extLst>
                <a:ext uri="{FF2B5EF4-FFF2-40B4-BE49-F238E27FC236}">
                  <a16:creationId xmlns:a16="http://schemas.microsoft.com/office/drawing/2014/main" id="{A4CB1C20-AE30-85CD-2379-A1200C4BF069}"/>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5;p49">
              <a:extLst>
                <a:ext uri="{FF2B5EF4-FFF2-40B4-BE49-F238E27FC236}">
                  <a16:creationId xmlns:a16="http://schemas.microsoft.com/office/drawing/2014/main" id="{947B3CEC-21AB-91B5-5A32-EF9F49D3AD53}"/>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36;p49">
              <a:extLst>
                <a:ext uri="{FF2B5EF4-FFF2-40B4-BE49-F238E27FC236}">
                  <a16:creationId xmlns:a16="http://schemas.microsoft.com/office/drawing/2014/main" id="{7C190700-45DA-800A-3DF8-3CEDD665E06B}"/>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7;p49">
              <a:extLst>
                <a:ext uri="{FF2B5EF4-FFF2-40B4-BE49-F238E27FC236}">
                  <a16:creationId xmlns:a16="http://schemas.microsoft.com/office/drawing/2014/main" id="{FA4FE71B-851C-C7DA-AC11-E9BF552C7959}"/>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38;p49">
              <a:extLst>
                <a:ext uri="{FF2B5EF4-FFF2-40B4-BE49-F238E27FC236}">
                  <a16:creationId xmlns:a16="http://schemas.microsoft.com/office/drawing/2014/main" id="{8F2773F0-DC47-B782-07EF-E93C8BC3361B}"/>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9;p49">
              <a:extLst>
                <a:ext uri="{FF2B5EF4-FFF2-40B4-BE49-F238E27FC236}">
                  <a16:creationId xmlns:a16="http://schemas.microsoft.com/office/drawing/2014/main" id="{E08BB20A-0C10-E4F1-C0CE-D31F4979FF5C}"/>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0;p49">
              <a:extLst>
                <a:ext uri="{FF2B5EF4-FFF2-40B4-BE49-F238E27FC236}">
                  <a16:creationId xmlns:a16="http://schemas.microsoft.com/office/drawing/2014/main" id="{1F0447A2-A066-CC95-0A03-F60B0EE2AFFB}"/>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1;p49">
              <a:extLst>
                <a:ext uri="{FF2B5EF4-FFF2-40B4-BE49-F238E27FC236}">
                  <a16:creationId xmlns:a16="http://schemas.microsoft.com/office/drawing/2014/main" id="{8C399822-47FC-5B4C-B3A5-ED59088E28AB}"/>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2;p49">
              <a:extLst>
                <a:ext uri="{FF2B5EF4-FFF2-40B4-BE49-F238E27FC236}">
                  <a16:creationId xmlns:a16="http://schemas.microsoft.com/office/drawing/2014/main" id="{ECC9E7E9-BFB6-6AF6-1CF8-85ECF213771F}"/>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3;p49">
              <a:extLst>
                <a:ext uri="{FF2B5EF4-FFF2-40B4-BE49-F238E27FC236}">
                  <a16:creationId xmlns:a16="http://schemas.microsoft.com/office/drawing/2014/main" id="{743FCB4C-670D-433B-2B8D-6E4C6AB68901}"/>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4;p49">
              <a:extLst>
                <a:ext uri="{FF2B5EF4-FFF2-40B4-BE49-F238E27FC236}">
                  <a16:creationId xmlns:a16="http://schemas.microsoft.com/office/drawing/2014/main" id="{B9F137A4-FFBD-0EE8-FDA0-F8E933AFD158}"/>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782;p49">
            <a:extLst>
              <a:ext uri="{FF2B5EF4-FFF2-40B4-BE49-F238E27FC236}">
                <a16:creationId xmlns:a16="http://schemas.microsoft.com/office/drawing/2014/main" id="{0DD48925-0E04-DD53-E01B-4D490D0BFA5E}"/>
              </a:ext>
            </a:extLst>
          </p:cNvPr>
          <p:cNvGrpSpPr/>
          <p:nvPr/>
        </p:nvGrpSpPr>
        <p:grpSpPr>
          <a:xfrm>
            <a:off x="6000975" y="4584692"/>
            <a:ext cx="365499" cy="365499"/>
            <a:chOff x="1922075" y="1629000"/>
            <a:chExt cx="437200" cy="437200"/>
          </a:xfrm>
        </p:grpSpPr>
        <p:sp>
          <p:nvSpPr>
            <p:cNvPr id="33" name="Google Shape;783;p49">
              <a:extLst>
                <a:ext uri="{FF2B5EF4-FFF2-40B4-BE49-F238E27FC236}">
                  <a16:creationId xmlns:a16="http://schemas.microsoft.com/office/drawing/2014/main" id="{5B8D53D2-6B84-9DBC-8C4F-43545BC53F24}"/>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49">
              <a:extLst>
                <a:ext uri="{FF2B5EF4-FFF2-40B4-BE49-F238E27FC236}">
                  <a16:creationId xmlns:a16="http://schemas.microsoft.com/office/drawing/2014/main" id="{48E9AAC0-1E0C-5C53-9EAB-D33791C17E30}"/>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845;p49">
            <a:extLst>
              <a:ext uri="{FF2B5EF4-FFF2-40B4-BE49-F238E27FC236}">
                <a16:creationId xmlns:a16="http://schemas.microsoft.com/office/drawing/2014/main" id="{13950B26-3197-F7A2-7C34-2BBE4D33F761}"/>
              </a:ext>
            </a:extLst>
          </p:cNvPr>
          <p:cNvSpPr/>
          <p:nvPr/>
        </p:nvSpPr>
        <p:spPr>
          <a:xfrm>
            <a:off x="6558165" y="4584692"/>
            <a:ext cx="248083" cy="429809"/>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856;p49">
            <a:extLst>
              <a:ext uri="{FF2B5EF4-FFF2-40B4-BE49-F238E27FC236}">
                <a16:creationId xmlns:a16="http://schemas.microsoft.com/office/drawing/2014/main" id="{1D4DEC46-8EA5-06AC-AA86-ADFF6C2141CC}"/>
              </a:ext>
            </a:extLst>
          </p:cNvPr>
          <p:cNvGrpSpPr/>
          <p:nvPr/>
        </p:nvGrpSpPr>
        <p:grpSpPr>
          <a:xfrm>
            <a:off x="4924382" y="4584692"/>
            <a:ext cx="346104" cy="353231"/>
            <a:chOff x="3955900" y="2984500"/>
            <a:chExt cx="414000" cy="422525"/>
          </a:xfrm>
        </p:grpSpPr>
        <p:sp>
          <p:nvSpPr>
            <p:cNvPr id="37" name="Google Shape;857;p49">
              <a:extLst>
                <a:ext uri="{FF2B5EF4-FFF2-40B4-BE49-F238E27FC236}">
                  <a16:creationId xmlns:a16="http://schemas.microsoft.com/office/drawing/2014/main" id="{4B335142-282C-73C6-29DC-D1C7758C9B92}"/>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8;p49">
              <a:extLst>
                <a:ext uri="{FF2B5EF4-FFF2-40B4-BE49-F238E27FC236}">
                  <a16:creationId xmlns:a16="http://schemas.microsoft.com/office/drawing/2014/main" id="{241EFA14-D45C-B7AB-9B97-0ECF6D80B4C0}"/>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9;p49">
              <a:extLst>
                <a:ext uri="{FF2B5EF4-FFF2-40B4-BE49-F238E27FC236}">
                  <a16:creationId xmlns:a16="http://schemas.microsoft.com/office/drawing/2014/main" id="{48A1519B-E569-9960-921F-08A716B9FAE6}"/>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860;p49">
            <a:extLst>
              <a:ext uri="{FF2B5EF4-FFF2-40B4-BE49-F238E27FC236}">
                <a16:creationId xmlns:a16="http://schemas.microsoft.com/office/drawing/2014/main" id="{0A712F99-99DA-6883-3DC3-B8D227B9CDF3}"/>
              </a:ext>
            </a:extLst>
          </p:cNvPr>
          <p:cNvSpPr/>
          <p:nvPr/>
        </p:nvSpPr>
        <p:spPr>
          <a:xfrm>
            <a:off x="341117" y="3226449"/>
            <a:ext cx="386922" cy="304241"/>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3649A1A1-885B-5E90-3932-8E549337F435}"/>
              </a:ext>
            </a:extLst>
          </p:cNvPr>
          <p:cNvSpPr txBox="1"/>
          <p:nvPr/>
        </p:nvSpPr>
        <p:spPr>
          <a:xfrm>
            <a:off x="2805683" y="4607177"/>
            <a:ext cx="1838965" cy="307777"/>
          </a:xfrm>
          <a:prstGeom prst="rect">
            <a:avLst/>
          </a:prstGeom>
          <a:noFill/>
        </p:spPr>
        <p:txBody>
          <a:bodyPr wrap="none" rtlCol="0">
            <a:spAutoFit/>
          </a:bodyPr>
          <a:lstStyle/>
          <a:p>
            <a:r>
              <a:rPr lang="en-US" dirty="0">
                <a:solidFill>
                  <a:schemeClr val="bg1"/>
                </a:solidFill>
              </a:rPr>
              <a:t>Possible Data Points</a:t>
            </a:r>
            <a:endParaRPr lang="en-CA" dirty="0">
              <a:solidFill>
                <a:schemeClr val="bg1"/>
              </a:solidFill>
            </a:endParaRPr>
          </a:p>
        </p:txBody>
      </p:sp>
    </p:spTree>
    <p:extLst>
      <p:ext uri="{BB962C8B-B14F-4D97-AF65-F5344CB8AC3E}">
        <p14:creationId xmlns:p14="http://schemas.microsoft.com/office/powerpoint/2010/main" val="264702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33" name="Google Shape;233;p26"/>
          <p:cNvSpPr txBox="1">
            <a:spLocks noGrp="1"/>
          </p:cNvSpPr>
          <p:nvPr>
            <p:ph type="title" idx="4294967295"/>
          </p:nvPr>
        </p:nvSpPr>
        <p:spPr>
          <a:xfrm>
            <a:off x="329868" y="129532"/>
            <a:ext cx="2358998"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Service</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rotWithShape="1">
          <a:blip r:embed="rId3"/>
          <a:srcRect l="17580" r="21029"/>
          <a:stretch/>
        </p:blipFill>
        <p:spPr>
          <a:xfrm>
            <a:off x="103264" y="983555"/>
            <a:ext cx="3642777" cy="3342231"/>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5F864149-81AF-9ACE-23D0-A29AE42E3046}"/>
              </a:ext>
            </a:extLst>
          </p:cNvPr>
          <p:cNvPicPr>
            <a:picLocks noChangeAspect="1"/>
          </p:cNvPicPr>
          <p:nvPr/>
        </p:nvPicPr>
        <p:blipFill>
          <a:blip r:embed="rId4"/>
          <a:stretch>
            <a:fillRect/>
          </a:stretch>
        </p:blipFill>
        <p:spPr>
          <a:xfrm>
            <a:off x="3797004" y="983555"/>
            <a:ext cx="5346996" cy="3012141"/>
          </a:xfrm>
          <a:prstGeom prst="rect">
            <a:avLst/>
          </a:prstGeom>
        </p:spPr>
      </p:pic>
      <p:grpSp>
        <p:nvGrpSpPr>
          <p:cNvPr id="2" name="Google Shape;699;p49">
            <a:extLst>
              <a:ext uri="{FF2B5EF4-FFF2-40B4-BE49-F238E27FC236}">
                <a16:creationId xmlns:a16="http://schemas.microsoft.com/office/drawing/2014/main" id="{2DE4DD93-FA1D-5E85-FAE3-A565566C0B80}"/>
              </a:ext>
            </a:extLst>
          </p:cNvPr>
          <p:cNvGrpSpPr/>
          <p:nvPr/>
        </p:nvGrpSpPr>
        <p:grpSpPr>
          <a:xfrm>
            <a:off x="4002791" y="4334871"/>
            <a:ext cx="347107" cy="438984"/>
            <a:chOff x="584925" y="238125"/>
            <a:chExt cx="415200" cy="525100"/>
          </a:xfrm>
        </p:grpSpPr>
        <p:sp>
          <p:nvSpPr>
            <p:cNvPr id="3" name="Google Shape;700;p49">
              <a:extLst>
                <a:ext uri="{FF2B5EF4-FFF2-40B4-BE49-F238E27FC236}">
                  <a16:creationId xmlns:a16="http://schemas.microsoft.com/office/drawing/2014/main" id="{904C91CF-AE95-EEAB-8C79-2494701D052E}"/>
                </a:ext>
              </a:extLst>
            </p:cNvPr>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01;p49">
              <a:extLst>
                <a:ext uri="{FF2B5EF4-FFF2-40B4-BE49-F238E27FC236}">
                  <a16:creationId xmlns:a16="http://schemas.microsoft.com/office/drawing/2014/main" id="{D86E682B-635B-AB3E-B79F-254FCEB533BF}"/>
                </a:ext>
              </a:extLst>
            </p:cNvPr>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2;p49">
              <a:extLst>
                <a:ext uri="{FF2B5EF4-FFF2-40B4-BE49-F238E27FC236}">
                  <a16:creationId xmlns:a16="http://schemas.microsoft.com/office/drawing/2014/main" id="{CFE5D12B-7005-D74A-6B3A-DE869ECF9379}"/>
                </a:ext>
              </a:extLst>
            </p:cNvPr>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3;p49">
              <a:extLst>
                <a:ext uri="{FF2B5EF4-FFF2-40B4-BE49-F238E27FC236}">
                  <a16:creationId xmlns:a16="http://schemas.microsoft.com/office/drawing/2014/main" id="{7D12912A-3111-19B4-200F-0E2EBB814D27}"/>
                </a:ext>
              </a:extLst>
            </p:cNvPr>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04;p49">
              <a:extLst>
                <a:ext uri="{FF2B5EF4-FFF2-40B4-BE49-F238E27FC236}">
                  <a16:creationId xmlns:a16="http://schemas.microsoft.com/office/drawing/2014/main" id="{61D1B541-CDF5-5A26-2A3E-6F483AEAA3A5}"/>
                </a:ext>
              </a:extLst>
            </p:cNvPr>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05;p49">
              <a:extLst>
                <a:ext uri="{FF2B5EF4-FFF2-40B4-BE49-F238E27FC236}">
                  <a16:creationId xmlns:a16="http://schemas.microsoft.com/office/drawing/2014/main" id="{EE9640D1-4103-7354-E78F-C43F45632396}"/>
                </a:ext>
              </a:extLst>
            </p:cNvPr>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706;p49">
            <a:extLst>
              <a:ext uri="{FF2B5EF4-FFF2-40B4-BE49-F238E27FC236}">
                <a16:creationId xmlns:a16="http://schemas.microsoft.com/office/drawing/2014/main" id="{45021647-E605-8E85-1388-8BB0FCB93B7B}"/>
              </a:ext>
            </a:extLst>
          </p:cNvPr>
          <p:cNvGrpSpPr/>
          <p:nvPr/>
        </p:nvGrpSpPr>
        <p:grpSpPr>
          <a:xfrm>
            <a:off x="4549734" y="4334871"/>
            <a:ext cx="371623" cy="309362"/>
            <a:chOff x="1244325" y="314425"/>
            <a:chExt cx="444525" cy="370050"/>
          </a:xfrm>
        </p:grpSpPr>
        <p:sp>
          <p:nvSpPr>
            <p:cNvPr id="12" name="Google Shape;707;p49">
              <a:extLst>
                <a:ext uri="{FF2B5EF4-FFF2-40B4-BE49-F238E27FC236}">
                  <a16:creationId xmlns:a16="http://schemas.microsoft.com/office/drawing/2014/main" id="{6251D07F-BB4A-FC53-62A7-974C7537D7A9}"/>
                </a:ext>
              </a:extLst>
            </p:cNvPr>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8;p49">
              <a:extLst>
                <a:ext uri="{FF2B5EF4-FFF2-40B4-BE49-F238E27FC236}">
                  <a16:creationId xmlns:a16="http://schemas.microsoft.com/office/drawing/2014/main" id="{9CE5D3FA-0EB6-86F3-79FC-69F9CACA1FED}"/>
                </a:ext>
              </a:extLst>
            </p:cNvPr>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09;p49">
            <a:extLst>
              <a:ext uri="{FF2B5EF4-FFF2-40B4-BE49-F238E27FC236}">
                <a16:creationId xmlns:a16="http://schemas.microsoft.com/office/drawing/2014/main" id="{654E71CE-C3C5-66D4-D88A-DA01600692C8}"/>
              </a:ext>
            </a:extLst>
          </p:cNvPr>
          <p:cNvGrpSpPr/>
          <p:nvPr/>
        </p:nvGrpSpPr>
        <p:grpSpPr>
          <a:xfrm>
            <a:off x="5121193" y="4334871"/>
            <a:ext cx="355300" cy="312413"/>
            <a:chOff x="1928175" y="312600"/>
            <a:chExt cx="425000" cy="373700"/>
          </a:xfrm>
        </p:grpSpPr>
        <p:sp>
          <p:nvSpPr>
            <p:cNvPr id="15" name="Google Shape;710;p49">
              <a:extLst>
                <a:ext uri="{FF2B5EF4-FFF2-40B4-BE49-F238E27FC236}">
                  <a16:creationId xmlns:a16="http://schemas.microsoft.com/office/drawing/2014/main" id="{6719B801-DE16-AA77-DF34-24052D95A2D3}"/>
                </a:ext>
              </a:extLst>
            </p:cNvPr>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1;p49">
              <a:extLst>
                <a:ext uri="{FF2B5EF4-FFF2-40B4-BE49-F238E27FC236}">
                  <a16:creationId xmlns:a16="http://schemas.microsoft.com/office/drawing/2014/main" id="{0869AAAE-7EFA-5ED7-A500-A26440F86E31}"/>
                </a:ext>
              </a:extLst>
            </p:cNvPr>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724;p49">
            <a:extLst>
              <a:ext uri="{FF2B5EF4-FFF2-40B4-BE49-F238E27FC236}">
                <a16:creationId xmlns:a16="http://schemas.microsoft.com/office/drawing/2014/main" id="{FCFF86CE-CD3C-8D16-461F-7DF83F60C8C3}"/>
              </a:ext>
            </a:extLst>
          </p:cNvPr>
          <p:cNvGrpSpPr/>
          <p:nvPr/>
        </p:nvGrpSpPr>
        <p:grpSpPr>
          <a:xfrm>
            <a:off x="5676329" y="4334871"/>
            <a:ext cx="336908" cy="330262"/>
            <a:chOff x="5983625" y="301625"/>
            <a:chExt cx="403000" cy="395050"/>
          </a:xfrm>
        </p:grpSpPr>
        <p:sp>
          <p:nvSpPr>
            <p:cNvPr id="18" name="Google Shape;725;p49">
              <a:extLst>
                <a:ext uri="{FF2B5EF4-FFF2-40B4-BE49-F238E27FC236}">
                  <a16:creationId xmlns:a16="http://schemas.microsoft.com/office/drawing/2014/main" id="{6949C2D3-7B67-CAC6-6998-696F9A2DFAE9}"/>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6;p49">
              <a:extLst>
                <a:ext uri="{FF2B5EF4-FFF2-40B4-BE49-F238E27FC236}">
                  <a16:creationId xmlns:a16="http://schemas.microsoft.com/office/drawing/2014/main" id="{E691A7AC-7013-6CF0-8829-2D3A43ED8BE6}"/>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7;p49">
              <a:extLst>
                <a:ext uri="{FF2B5EF4-FFF2-40B4-BE49-F238E27FC236}">
                  <a16:creationId xmlns:a16="http://schemas.microsoft.com/office/drawing/2014/main" id="{0EC7B75A-7734-EABB-30B3-3666806FA115}"/>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8;p49">
              <a:extLst>
                <a:ext uri="{FF2B5EF4-FFF2-40B4-BE49-F238E27FC236}">
                  <a16:creationId xmlns:a16="http://schemas.microsoft.com/office/drawing/2014/main" id="{611A28B2-EC7F-B60B-35CD-05D6B079571D}"/>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9;p49">
              <a:extLst>
                <a:ext uri="{FF2B5EF4-FFF2-40B4-BE49-F238E27FC236}">
                  <a16:creationId xmlns:a16="http://schemas.microsoft.com/office/drawing/2014/main" id="{A34CA084-DFDB-72B8-A2E6-E9793B7C42C6}"/>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30;p49">
              <a:extLst>
                <a:ext uri="{FF2B5EF4-FFF2-40B4-BE49-F238E27FC236}">
                  <a16:creationId xmlns:a16="http://schemas.microsoft.com/office/drawing/2014/main" id="{8A1014A6-2038-03B6-48FE-59C2076F0D11}"/>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1;p49">
              <a:extLst>
                <a:ext uri="{FF2B5EF4-FFF2-40B4-BE49-F238E27FC236}">
                  <a16:creationId xmlns:a16="http://schemas.microsoft.com/office/drawing/2014/main" id="{FF23E0F1-AA1E-20F1-2557-231646D2E92E}"/>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32;p49">
              <a:extLst>
                <a:ext uri="{FF2B5EF4-FFF2-40B4-BE49-F238E27FC236}">
                  <a16:creationId xmlns:a16="http://schemas.microsoft.com/office/drawing/2014/main" id="{2839B494-29BA-D45B-3DD5-9FB8658AAED1}"/>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3;p49">
              <a:extLst>
                <a:ext uri="{FF2B5EF4-FFF2-40B4-BE49-F238E27FC236}">
                  <a16:creationId xmlns:a16="http://schemas.microsoft.com/office/drawing/2014/main" id="{CD919831-BCD5-5FEE-AB43-A32C036BA1BD}"/>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34;p49">
              <a:extLst>
                <a:ext uri="{FF2B5EF4-FFF2-40B4-BE49-F238E27FC236}">
                  <a16:creationId xmlns:a16="http://schemas.microsoft.com/office/drawing/2014/main" id="{B1A22979-4128-9671-2A73-9F74501EB469}"/>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35;p49">
              <a:extLst>
                <a:ext uri="{FF2B5EF4-FFF2-40B4-BE49-F238E27FC236}">
                  <a16:creationId xmlns:a16="http://schemas.microsoft.com/office/drawing/2014/main" id="{DEB70CC3-367A-DD0C-67C3-84095DD3DC6F}"/>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36;p49">
              <a:extLst>
                <a:ext uri="{FF2B5EF4-FFF2-40B4-BE49-F238E27FC236}">
                  <a16:creationId xmlns:a16="http://schemas.microsoft.com/office/drawing/2014/main" id="{C008C358-B1D8-442A-2692-0DE1DA65CDA6}"/>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37;p49">
              <a:extLst>
                <a:ext uri="{FF2B5EF4-FFF2-40B4-BE49-F238E27FC236}">
                  <a16:creationId xmlns:a16="http://schemas.microsoft.com/office/drawing/2014/main" id="{C1BEECB2-C3DD-F632-EDB8-AB0F687F6A9A}"/>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38;p49">
              <a:extLst>
                <a:ext uri="{FF2B5EF4-FFF2-40B4-BE49-F238E27FC236}">
                  <a16:creationId xmlns:a16="http://schemas.microsoft.com/office/drawing/2014/main" id="{5F21138F-084F-53DD-E5E6-0D344527A53E}"/>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39;p49">
              <a:extLst>
                <a:ext uri="{FF2B5EF4-FFF2-40B4-BE49-F238E27FC236}">
                  <a16:creationId xmlns:a16="http://schemas.microsoft.com/office/drawing/2014/main" id="{53B69621-137E-5DF9-8362-CAA3746AAFA5}"/>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40;p49">
              <a:extLst>
                <a:ext uri="{FF2B5EF4-FFF2-40B4-BE49-F238E27FC236}">
                  <a16:creationId xmlns:a16="http://schemas.microsoft.com/office/drawing/2014/main" id="{4097E93E-2AB0-BAFE-C405-E8C55CF8458E}"/>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41;p49">
              <a:extLst>
                <a:ext uri="{FF2B5EF4-FFF2-40B4-BE49-F238E27FC236}">
                  <a16:creationId xmlns:a16="http://schemas.microsoft.com/office/drawing/2014/main" id="{2518D279-7D17-2E11-C60F-C4525A751E4A}"/>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42;p49">
              <a:extLst>
                <a:ext uri="{FF2B5EF4-FFF2-40B4-BE49-F238E27FC236}">
                  <a16:creationId xmlns:a16="http://schemas.microsoft.com/office/drawing/2014/main" id="{FFE7F466-3AAF-9893-8062-1978EBC920C1}"/>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43;p49">
              <a:extLst>
                <a:ext uri="{FF2B5EF4-FFF2-40B4-BE49-F238E27FC236}">
                  <a16:creationId xmlns:a16="http://schemas.microsoft.com/office/drawing/2014/main" id="{FA1BB76C-5483-897D-23E1-0927F3AE8A73}"/>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4;p49">
              <a:extLst>
                <a:ext uri="{FF2B5EF4-FFF2-40B4-BE49-F238E27FC236}">
                  <a16:creationId xmlns:a16="http://schemas.microsoft.com/office/drawing/2014/main" id="{B77E2F1A-42F5-5332-0CD3-6639D3354FDF}"/>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77;p49">
            <a:extLst>
              <a:ext uri="{FF2B5EF4-FFF2-40B4-BE49-F238E27FC236}">
                <a16:creationId xmlns:a16="http://schemas.microsoft.com/office/drawing/2014/main" id="{C7F4661E-D5D3-B4F9-06D3-D106DE9CB50D}"/>
              </a:ext>
            </a:extLst>
          </p:cNvPr>
          <p:cNvGrpSpPr/>
          <p:nvPr/>
        </p:nvGrpSpPr>
        <p:grpSpPr>
          <a:xfrm>
            <a:off x="6778408" y="4334871"/>
            <a:ext cx="389994" cy="381822"/>
            <a:chOff x="1233350" y="1619250"/>
            <a:chExt cx="466500" cy="456725"/>
          </a:xfrm>
        </p:grpSpPr>
        <p:sp>
          <p:nvSpPr>
            <p:cNvPr id="39" name="Google Shape;778;p49">
              <a:extLst>
                <a:ext uri="{FF2B5EF4-FFF2-40B4-BE49-F238E27FC236}">
                  <a16:creationId xmlns:a16="http://schemas.microsoft.com/office/drawing/2014/main" id="{460A244D-18CE-4FEB-C981-F11A2C8856C3}"/>
                </a:ext>
              </a:extLst>
            </p:cNvPr>
            <p:cNvSpPr/>
            <p:nvPr/>
          </p:nvSpPr>
          <p:spPr>
            <a:xfrm>
              <a:off x="1233350" y="1619250"/>
              <a:ext cx="466500" cy="456725"/>
            </a:xfrm>
            <a:custGeom>
              <a:avLst/>
              <a:gdLst/>
              <a:ahLst/>
              <a:cxnLst/>
              <a:rect l="l" t="t" r="r" b="b"/>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79;p49">
              <a:extLst>
                <a:ext uri="{FF2B5EF4-FFF2-40B4-BE49-F238E27FC236}">
                  <a16:creationId xmlns:a16="http://schemas.microsoft.com/office/drawing/2014/main" id="{50E60210-FD24-AE8D-E0AB-5D55C3A3D711}"/>
                </a:ext>
              </a:extLst>
            </p:cNvPr>
            <p:cNvSpPr/>
            <p:nvPr/>
          </p:nvSpPr>
          <p:spPr>
            <a:xfrm>
              <a:off x="1382325" y="1792025"/>
              <a:ext cx="168550" cy="12250"/>
            </a:xfrm>
            <a:custGeom>
              <a:avLst/>
              <a:gdLst/>
              <a:ahLst/>
              <a:cxnLst/>
              <a:rect l="l" t="t" r="r" b="b"/>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80;p49">
              <a:extLst>
                <a:ext uri="{FF2B5EF4-FFF2-40B4-BE49-F238E27FC236}">
                  <a16:creationId xmlns:a16="http://schemas.microsoft.com/office/drawing/2014/main" id="{6BBBCC3C-033D-8E37-8D31-F2399930A742}"/>
                </a:ext>
              </a:extLst>
            </p:cNvPr>
            <p:cNvSpPr/>
            <p:nvPr/>
          </p:nvSpPr>
          <p:spPr>
            <a:xfrm>
              <a:off x="1382325" y="1825000"/>
              <a:ext cx="168550" cy="12250"/>
            </a:xfrm>
            <a:custGeom>
              <a:avLst/>
              <a:gdLst/>
              <a:ahLst/>
              <a:cxnLst/>
              <a:rect l="l" t="t" r="r" b="b"/>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1;p49">
              <a:extLst>
                <a:ext uri="{FF2B5EF4-FFF2-40B4-BE49-F238E27FC236}">
                  <a16:creationId xmlns:a16="http://schemas.microsoft.com/office/drawing/2014/main" id="{D17B9AAA-12CA-30B5-2EDF-930DD1E555B0}"/>
                </a:ext>
              </a:extLst>
            </p:cNvPr>
            <p:cNvSpPr/>
            <p:nvPr/>
          </p:nvSpPr>
          <p:spPr>
            <a:xfrm>
              <a:off x="1382325" y="1858575"/>
              <a:ext cx="70850" cy="12250"/>
            </a:xfrm>
            <a:custGeom>
              <a:avLst/>
              <a:gdLst/>
              <a:ahLst/>
              <a:cxnLst/>
              <a:rect l="l" t="t" r="r" b="b"/>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782;p49">
            <a:extLst>
              <a:ext uri="{FF2B5EF4-FFF2-40B4-BE49-F238E27FC236}">
                <a16:creationId xmlns:a16="http://schemas.microsoft.com/office/drawing/2014/main" id="{5B581249-EC3B-AB67-6EEA-5B36E6ECE976}"/>
              </a:ext>
            </a:extLst>
          </p:cNvPr>
          <p:cNvGrpSpPr/>
          <p:nvPr/>
        </p:nvGrpSpPr>
        <p:grpSpPr>
          <a:xfrm>
            <a:off x="6213073" y="4334871"/>
            <a:ext cx="365499" cy="365499"/>
            <a:chOff x="1922075" y="1629000"/>
            <a:chExt cx="437200" cy="437200"/>
          </a:xfrm>
        </p:grpSpPr>
        <p:sp>
          <p:nvSpPr>
            <p:cNvPr id="44" name="Google Shape;783;p49">
              <a:extLst>
                <a:ext uri="{FF2B5EF4-FFF2-40B4-BE49-F238E27FC236}">
                  <a16:creationId xmlns:a16="http://schemas.microsoft.com/office/drawing/2014/main" id="{B59590A1-9F70-2E5F-BCB8-CBD4A506DBE6}"/>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4;p49">
              <a:extLst>
                <a:ext uri="{FF2B5EF4-FFF2-40B4-BE49-F238E27FC236}">
                  <a16:creationId xmlns:a16="http://schemas.microsoft.com/office/drawing/2014/main" id="{280B0D2A-AE62-F383-4BFD-C87D9AB78F25}"/>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844;p49">
            <a:extLst>
              <a:ext uri="{FF2B5EF4-FFF2-40B4-BE49-F238E27FC236}">
                <a16:creationId xmlns:a16="http://schemas.microsoft.com/office/drawing/2014/main" id="{DFC8EFE1-C921-CB71-C838-24C7A21B4A34}"/>
              </a:ext>
            </a:extLst>
          </p:cNvPr>
          <p:cNvSpPr/>
          <p:nvPr/>
        </p:nvSpPr>
        <p:spPr>
          <a:xfrm>
            <a:off x="7368238" y="4334871"/>
            <a:ext cx="334860" cy="429809"/>
          </a:xfrm>
          <a:custGeom>
            <a:avLst/>
            <a:gdLst/>
            <a:ahLst/>
            <a:cxnLst/>
            <a:rect l="l" t="t" r="r" b="b"/>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846;p49">
            <a:extLst>
              <a:ext uri="{FF2B5EF4-FFF2-40B4-BE49-F238E27FC236}">
                <a16:creationId xmlns:a16="http://schemas.microsoft.com/office/drawing/2014/main" id="{798AFAF1-6653-BDF7-DEB5-AE90158DBAB5}"/>
              </a:ext>
            </a:extLst>
          </p:cNvPr>
          <p:cNvGrpSpPr/>
          <p:nvPr/>
        </p:nvGrpSpPr>
        <p:grpSpPr>
          <a:xfrm>
            <a:off x="7902934" y="4334871"/>
            <a:ext cx="386943" cy="372647"/>
            <a:chOff x="2583325" y="2972875"/>
            <a:chExt cx="462850" cy="445750"/>
          </a:xfrm>
        </p:grpSpPr>
        <p:sp>
          <p:nvSpPr>
            <p:cNvPr id="48" name="Google Shape;847;p49">
              <a:extLst>
                <a:ext uri="{FF2B5EF4-FFF2-40B4-BE49-F238E27FC236}">
                  <a16:creationId xmlns:a16="http://schemas.microsoft.com/office/drawing/2014/main" id="{14A14FA2-D425-715D-B17B-88D35C6733C1}"/>
                </a:ext>
              </a:extLst>
            </p:cNvPr>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48;p49">
              <a:extLst>
                <a:ext uri="{FF2B5EF4-FFF2-40B4-BE49-F238E27FC236}">
                  <a16:creationId xmlns:a16="http://schemas.microsoft.com/office/drawing/2014/main" id="{2C62DEE7-EA2A-C3DE-DBD0-CBBFE05D1B6C}"/>
                </a:ext>
              </a:extLst>
            </p:cNvPr>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865;p49">
            <a:extLst>
              <a:ext uri="{FF2B5EF4-FFF2-40B4-BE49-F238E27FC236}">
                <a16:creationId xmlns:a16="http://schemas.microsoft.com/office/drawing/2014/main" id="{36A3178B-0143-92A6-9FE3-1B3D9BEA9A26}"/>
              </a:ext>
            </a:extLst>
          </p:cNvPr>
          <p:cNvGrpSpPr/>
          <p:nvPr/>
        </p:nvGrpSpPr>
        <p:grpSpPr>
          <a:xfrm>
            <a:off x="8489711" y="4334871"/>
            <a:ext cx="376743" cy="253204"/>
            <a:chOff x="1241275" y="3718400"/>
            <a:chExt cx="450650" cy="302875"/>
          </a:xfrm>
        </p:grpSpPr>
        <p:sp>
          <p:nvSpPr>
            <p:cNvPr id="51" name="Google Shape;866;p49">
              <a:extLst>
                <a:ext uri="{FF2B5EF4-FFF2-40B4-BE49-F238E27FC236}">
                  <a16:creationId xmlns:a16="http://schemas.microsoft.com/office/drawing/2014/main" id="{F5460240-444B-6FD1-8130-1BC3A254DA1F}"/>
                </a:ext>
              </a:extLst>
            </p:cNvPr>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7;p49">
              <a:extLst>
                <a:ext uri="{FF2B5EF4-FFF2-40B4-BE49-F238E27FC236}">
                  <a16:creationId xmlns:a16="http://schemas.microsoft.com/office/drawing/2014/main" id="{E5BFCC7F-78A3-CAAC-37F2-44F92239D2DA}"/>
                </a:ext>
              </a:extLst>
            </p:cNvPr>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8;p49">
              <a:extLst>
                <a:ext uri="{FF2B5EF4-FFF2-40B4-BE49-F238E27FC236}">
                  <a16:creationId xmlns:a16="http://schemas.microsoft.com/office/drawing/2014/main" id="{28BD8882-1358-5AD6-D552-C32E82919B26}"/>
                </a:ext>
              </a:extLst>
            </p:cNvPr>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9;p49">
              <a:extLst>
                <a:ext uri="{FF2B5EF4-FFF2-40B4-BE49-F238E27FC236}">
                  <a16:creationId xmlns:a16="http://schemas.microsoft.com/office/drawing/2014/main" id="{03CBA5D8-BDB5-6B70-04D5-FB78F245AF84}"/>
                </a:ext>
              </a:extLst>
            </p:cNvPr>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TextBox 54">
            <a:extLst>
              <a:ext uri="{FF2B5EF4-FFF2-40B4-BE49-F238E27FC236}">
                <a16:creationId xmlns:a16="http://schemas.microsoft.com/office/drawing/2014/main" id="{5CE4A2B4-13F2-A3B5-9870-05AAD8964293}"/>
              </a:ext>
            </a:extLst>
          </p:cNvPr>
          <p:cNvSpPr txBox="1"/>
          <p:nvPr/>
        </p:nvSpPr>
        <p:spPr>
          <a:xfrm>
            <a:off x="1975598" y="4364913"/>
            <a:ext cx="1827075" cy="307777"/>
          </a:xfrm>
          <a:prstGeom prst="rect">
            <a:avLst/>
          </a:prstGeom>
          <a:noFill/>
        </p:spPr>
        <p:txBody>
          <a:bodyPr wrap="square" rtlCol="0">
            <a:spAutoFit/>
          </a:bodyPr>
          <a:lstStyle/>
          <a:p>
            <a:r>
              <a:rPr lang="en-US" dirty="0">
                <a:solidFill>
                  <a:schemeClr val="bg1"/>
                </a:solidFill>
              </a:rPr>
              <a:t>Possible Data Points</a:t>
            </a:r>
            <a:endParaRPr lang="en-CA" dirty="0">
              <a:solidFill>
                <a:schemeClr val="bg1"/>
              </a:solidFill>
            </a:endParaRPr>
          </a:p>
        </p:txBody>
      </p:sp>
    </p:spTree>
    <p:extLst>
      <p:ext uri="{BB962C8B-B14F-4D97-AF65-F5344CB8AC3E}">
        <p14:creationId xmlns:p14="http://schemas.microsoft.com/office/powerpoint/2010/main" val="151519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33" name="Google Shape;233;p26"/>
          <p:cNvSpPr txBox="1">
            <a:spLocks noGrp="1"/>
          </p:cNvSpPr>
          <p:nvPr>
            <p:ph type="title" idx="4294967295"/>
          </p:nvPr>
        </p:nvSpPr>
        <p:spPr>
          <a:xfrm>
            <a:off x="329868" y="129532"/>
            <a:ext cx="2358998"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Parts</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l="22015" r="22015"/>
          <a:stretch/>
        </p:blipFill>
        <p:spPr>
          <a:xfrm>
            <a:off x="119516" y="983556"/>
            <a:ext cx="3642777" cy="3342231"/>
          </a:xfrm>
          <a:prstGeom prst="rect">
            <a:avLst/>
          </a:prstGeom>
        </p:spPr>
      </p:pic>
      <p:pic>
        <p:nvPicPr>
          <p:cNvPr id="4" name="Picture 3">
            <a:extLst>
              <a:ext uri="{FF2B5EF4-FFF2-40B4-BE49-F238E27FC236}">
                <a16:creationId xmlns:a16="http://schemas.microsoft.com/office/drawing/2014/main" id="{5F864149-81AF-9ACE-23D0-A29AE42E3046}"/>
              </a:ext>
            </a:extLst>
          </p:cNvPr>
          <p:cNvPicPr>
            <a:picLocks noChangeAspect="1"/>
          </p:cNvPicPr>
          <p:nvPr/>
        </p:nvPicPr>
        <p:blipFill>
          <a:blip r:embed="rId4"/>
          <a:srcRect/>
          <a:stretch/>
        </p:blipFill>
        <p:spPr>
          <a:xfrm>
            <a:off x="3797004" y="985338"/>
            <a:ext cx="5346996" cy="3008576"/>
          </a:xfrm>
          <a:prstGeom prst="rect">
            <a:avLst/>
          </a:prstGeom>
        </p:spPr>
      </p:pic>
      <p:grpSp>
        <p:nvGrpSpPr>
          <p:cNvPr id="2" name="Google Shape;709;p49">
            <a:extLst>
              <a:ext uri="{FF2B5EF4-FFF2-40B4-BE49-F238E27FC236}">
                <a16:creationId xmlns:a16="http://schemas.microsoft.com/office/drawing/2014/main" id="{D2D43CCA-0677-75E8-2B93-6016A6094E6D}"/>
              </a:ext>
            </a:extLst>
          </p:cNvPr>
          <p:cNvGrpSpPr/>
          <p:nvPr/>
        </p:nvGrpSpPr>
        <p:grpSpPr>
          <a:xfrm>
            <a:off x="5560786" y="4344035"/>
            <a:ext cx="355300" cy="312413"/>
            <a:chOff x="1928175" y="312600"/>
            <a:chExt cx="425000" cy="373700"/>
          </a:xfrm>
        </p:grpSpPr>
        <p:sp>
          <p:nvSpPr>
            <p:cNvPr id="3" name="Google Shape;710;p49">
              <a:extLst>
                <a:ext uri="{FF2B5EF4-FFF2-40B4-BE49-F238E27FC236}">
                  <a16:creationId xmlns:a16="http://schemas.microsoft.com/office/drawing/2014/main" id="{D54CDF40-F790-CE95-8851-79E8D6CEB95A}"/>
                </a:ext>
              </a:extLst>
            </p:cNvPr>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11;p49">
              <a:extLst>
                <a:ext uri="{FF2B5EF4-FFF2-40B4-BE49-F238E27FC236}">
                  <a16:creationId xmlns:a16="http://schemas.microsoft.com/office/drawing/2014/main" id="{42E4A6A9-FFF9-A1FF-F8E7-8F99BDED1158}"/>
                </a:ext>
              </a:extLst>
            </p:cNvPr>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714;p49">
            <a:extLst>
              <a:ext uri="{FF2B5EF4-FFF2-40B4-BE49-F238E27FC236}">
                <a16:creationId xmlns:a16="http://schemas.microsoft.com/office/drawing/2014/main" id="{413BA78A-56CF-CADD-681A-2E668CFDF777}"/>
              </a:ext>
            </a:extLst>
          </p:cNvPr>
          <p:cNvGrpSpPr/>
          <p:nvPr/>
        </p:nvGrpSpPr>
        <p:grpSpPr>
          <a:xfrm>
            <a:off x="6120228" y="4344035"/>
            <a:ext cx="408386" cy="345080"/>
            <a:chOff x="3918650" y="293075"/>
            <a:chExt cx="488500" cy="412775"/>
          </a:xfrm>
        </p:grpSpPr>
        <p:sp>
          <p:nvSpPr>
            <p:cNvPr id="7" name="Google Shape;715;p49">
              <a:extLst>
                <a:ext uri="{FF2B5EF4-FFF2-40B4-BE49-F238E27FC236}">
                  <a16:creationId xmlns:a16="http://schemas.microsoft.com/office/drawing/2014/main" id="{18B5009E-41CA-9A98-C744-AFDC94CF05C0}"/>
                </a:ext>
              </a:extLst>
            </p:cNvPr>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6;p49">
              <a:extLst>
                <a:ext uri="{FF2B5EF4-FFF2-40B4-BE49-F238E27FC236}">
                  <a16:creationId xmlns:a16="http://schemas.microsoft.com/office/drawing/2014/main" id="{A4012B17-C0E2-BDFC-D9C6-DDE391519E57}"/>
                </a:ext>
              </a:extLst>
            </p:cNvPr>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17;p49">
              <a:extLst>
                <a:ext uri="{FF2B5EF4-FFF2-40B4-BE49-F238E27FC236}">
                  <a16:creationId xmlns:a16="http://schemas.microsoft.com/office/drawing/2014/main" id="{3967A732-EA15-00AE-50C0-5EAB4A975509}"/>
                </a:ext>
              </a:extLst>
            </p:cNvPr>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761;p49">
            <a:extLst>
              <a:ext uri="{FF2B5EF4-FFF2-40B4-BE49-F238E27FC236}">
                <a16:creationId xmlns:a16="http://schemas.microsoft.com/office/drawing/2014/main" id="{1E4F2F64-E9E2-FA90-BCCC-CC16B9477AA9}"/>
              </a:ext>
            </a:extLst>
          </p:cNvPr>
          <p:cNvSpPr/>
          <p:nvPr/>
        </p:nvSpPr>
        <p:spPr>
          <a:xfrm>
            <a:off x="5006444" y="4344035"/>
            <a:ext cx="350200" cy="348152"/>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777;p49">
            <a:extLst>
              <a:ext uri="{FF2B5EF4-FFF2-40B4-BE49-F238E27FC236}">
                <a16:creationId xmlns:a16="http://schemas.microsoft.com/office/drawing/2014/main" id="{39EC0C18-A0DF-C684-A1A7-35CA44DDCC40}"/>
              </a:ext>
            </a:extLst>
          </p:cNvPr>
          <p:cNvGrpSpPr/>
          <p:nvPr/>
        </p:nvGrpSpPr>
        <p:grpSpPr>
          <a:xfrm>
            <a:off x="6732756" y="4344035"/>
            <a:ext cx="389994" cy="381822"/>
            <a:chOff x="1233350" y="1619250"/>
            <a:chExt cx="466500" cy="456725"/>
          </a:xfrm>
        </p:grpSpPr>
        <p:sp>
          <p:nvSpPr>
            <p:cNvPr id="13" name="Google Shape;778;p49">
              <a:extLst>
                <a:ext uri="{FF2B5EF4-FFF2-40B4-BE49-F238E27FC236}">
                  <a16:creationId xmlns:a16="http://schemas.microsoft.com/office/drawing/2014/main" id="{5E58E19B-BB73-A8CF-3DC4-37C4A0C1E09B}"/>
                </a:ext>
              </a:extLst>
            </p:cNvPr>
            <p:cNvSpPr/>
            <p:nvPr/>
          </p:nvSpPr>
          <p:spPr>
            <a:xfrm>
              <a:off x="1233350" y="1619250"/>
              <a:ext cx="466500" cy="456725"/>
            </a:xfrm>
            <a:custGeom>
              <a:avLst/>
              <a:gdLst/>
              <a:ahLst/>
              <a:cxnLst/>
              <a:rect l="l" t="t" r="r" b="b"/>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79;p49">
              <a:extLst>
                <a:ext uri="{FF2B5EF4-FFF2-40B4-BE49-F238E27FC236}">
                  <a16:creationId xmlns:a16="http://schemas.microsoft.com/office/drawing/2014/main" id="{88CB28AA-3264-4B6F-9269-72E574EE0138}"/>
                </a:ext>
              </a:extLst>
            </p:cNvPr>
            <p:cNvSpPr/>
            <p:nvPr/>
          </p:nvSpPr>
          <p:spPr>
            <a:xfrm>
              <a:off x="1382325" y="1792025"/>
              <a:ext cx="168550" cy="12250"/>
            </a:xfrm>
            <a:custGeom>
              <a:avLst/>
              <a:gdLst/>
              <a:ahLst/>
              <a:cxnLst/>
              <a:rect l="l" t="t" r="r" b="b"/>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0;p49">
              <a:extLst>
                <a:ext uri="{FF2B5EF4-FFF2-40B4-BE49-F238E27FC236}">
                  <a16:creationId xmlns:a16="http://schemas.microsoft.com/office/drawing/2014/main" id="{46F5D930-A3C4-FC3A-E70D-1FD9C8EACFF8}"/>
                </a:ext>
              </a:extLst>
            </p:cNvPr>
            <p:cNvSpPr/>
            <p:nvPr/>
          </p:nvSpPr>
          <p:spPr>
            <a:xfrm>
              <a:off x="1382325" y="1825000"/>
              <a:ext cx="168550" cy="12250"/>
            </a:xfrm>
            <a:custGeom>
              <a:avLst/>
              <a:gdLst/>
              <a:ahLst/>
              <a:cxnLst/>
              <a:rect l="l" t="t" r="r" b="b"/>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1;p49">
              <a:extLst>
                <a:ext uri="{FF2B5EF4-FFF2-40B4-BE49-F238E27FC236}">
                  <a16:creationId xmlns:a16="http://schemas.microsoft.com/office/drawing/2014/main" id="{EA0D1A44-7F70-C55D-1CC6-004410558B0C}"/>
                </a:ext>
              </a:extLst>
            </p:cNvPr>
            <p:cNvSpPr/>
            <p:nvPr/>
          </p:nvSpPr>
          <p:spPr>
            <a:xfrm>
              <a:off x="1382325" y="1858575"/>
              <a:ext cx="70850" cy="12250"/>
            </a:xfrm>
            <a:custGeom>
              <a:avLst/>
              <a:gdLst/>
              <a:ahLst/>
              <a:cxnLst/>
              <a:rect l="l" t="t" r="r" b="b"/>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845;p49">
            <a:extLst>
              <a:ext uri="{FF2B5EF4-FFF2-40B4-BE49-F238E27FC236}">
                <a16:creationId xmlns:a16="http://schemas.microsoft.com/office/drawing/2014/main" id="{98A03B13-FAD5-D803-01D0-BEEB7FD73D63}"/>
              </a:ext>
            </a:extLst>
          </p:cNvPr>
          <p:cNvSpPr/>
          <p:nvPr/>
        </p:nvSpPr>
        <p:spPr>
          <a:xfrm>
            <a:off x="7326892" y="4344035"/>
            <a:ext cx="248083" cy="429809"/>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65;p49">
            <a:extLst>
              <a:ext uri="{FF2B5EF4-FFF2-40B4-BE49-F238E27FC236}">
                <a16:creationId xmlns:a16="http://schemas.microsoft.com/office/drawing/2014/main" id="{FF593488-A70F-7E12-BD0F-44317215EC97}"/>
              </a:ext>
            </a:extLst>
          </p:cNvPr>
          <p:cNvGrpSpPr/>
          <p:nvPr/>
        </p:nvGrpSpPr>
        <p:grpSpPr>
          <a:xfrm>
            <a:off x="7779115" y="4346558"/>
            <a:ext cx="376743" cy="253204"/>
            <a:chOff x="1241275" y="3718400"/>
            <a:chExt cx="450650" cy="302875"/>
          </a:xfrm>
        </p:grpSpPr>
        <p:sp>
          <p:nvSpPr>
            <p:cNvPr id="19" name="Google Shape;866;p49">
              <a:extLst>
                <a:ext uri="{FF2B5EF4-FFF2-40B4-BE49-F238E27FC236}">
                  <a16:creationId xmlns:a16="http://schemas.microsoft.com/office/drawing/2014/main" id="{229CF9DF-4FAC-BBDC-3A03-226FD6F53193}"/>
                </a:ext>
              </a:extLst>
            </p:cNvPr>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7;p49">
              <a:extLst>
                <a:ext uri="{FF2B5EF4-FFF2-40B4-BE49-F238E27FC236}">
                  <a16:creationId xmlns:a16="http://schemas.microsoft.com/office/drawing/2014/main" id="{2F83383F-6964-C1A0-ABE9-083CF5B4B8CD}"/>
                </a:ext>
              </a:extLst>
            </p:cNvPr>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8;p49">
              <a:extLst>
                <a:ext uri="{FF2B5EF4-FFF2-40B4-BE49-F238E27FC236}">
                  <a16:creationId xmlns:a16="http://schemas.microsoft.com/office/drawing/2014/main" id="{C0B75CB5-540F-F31F-62EF-94A9BF8D03F1}"/>
                </a:ext>
              </a:extLst>
            </p:cNvPr>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p49">
              <a:extLst>
                <a:ext uri="{FF2B5EF4-FFF2-40B4-BE49-F238E27FC236}">
                  <a16:creationId xmlns:a16="http://schemas.microsoft.com/office/drawing/2014/main" id="{603E96DB-B91D-3996-56DC-34A9DCFF546D}"/>
                </a:ext>
              </a:extLst>
            </p:cNvPr>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10C4CCD8-C6F3-4502-9ECE-E080384986E7}"/>
              </a:ext>
            </a:extLst>
          </p:cNvPr>
          <p:cNvSpPr txBox="1"/>
          <p:nvPr/>
        </p:nvSpPr>
        <p:spPr>
          <a:xfrm>
            <a:off x="3009899" y="4344035"/>
            <a:ext cx="1899465" cy="307777"/>
          </a:xfrm>
          <a:prstGeom prst="rect">
            <a:avLst/>
          </a:prstGeom>
          <a:noFill/>
        </p:spPr>
        <p:txBody>
          <a:bodyPr wrap="square" rtlCol="0">
            <a:spAutoFit/>
          </a:bodyPr>
          <a:lstStyle/>
          <a:p>
            <a:r>
              <a:rPr lang="en-US" dirty="0">
                <a:solidFill>
                  <a:schemeClr val="bg1"/>
                </a:solidFill>
              </a:rPr>
              <a:t>Possible Data Points</a:t>
            </a:r>
            <a:endParaRPr lang="en-CA" dirty="0">
              <a:solidFill>
                <a:schemeClr val="bg1"/>
              </a:solidFill>
            </a:endParaRPr>
          </a:p>
        </p:txBody>
      </p:sp>
    </p:spTree>
    <p:extLst>
      <p:ext uri="{BB962C8B-B14F-4D97-AF65-F5344CB8AC3E}">
        <p14:creationId xmlns:p14="http://schemas.microsoft.com/office/powerpoint/2010/main" val="341329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33" name="Google Shape;233;p26"/>
          <p:cNvSpPr txBox="1">
            <a:spLocks noGrp="1"/>
          </p:cNvSpPr>
          <p:nvPr>
            <p:ph type="title" idx="4294967295"/>
          </p:nvPr>
        </p:nvSpPr>
        <p:spPr>
          <a:xfrm>
            <a:off x="329868" y="129532"/>
            <a:ext cx="2358998"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F &amp; I</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l="19343" r="19343"/>
          <a:stretch/>
        </p:blipFill>
        <p:spPr>
          <a:xfrm>
            <a:off x="153136" y="965618"/>
            <a:ext cx="3642777" cy="3342231"/>
          </a:xfrm>
          <a:prstGeom prst="rect">
            <a:avLst/>
          </a:prstGeom>
        </p:spPr>
      </p:pic>
      <p:pic>
        <p:nvPicPr>
          <p:cNvPr id="4" name="Picture 3">
            <a:extLst>
              <a:ext uri="{FF2B5EF4-FFF2-40B4-BE49-F238E27FC236}">
                <a16:creationId xmlns:a16="http://schemas.microsoft.com/office/drawing/2014/main" id="{5F864149-81AF-9ACE-23D0-A29AE42E3046}"/>
              </a:ext>
            </a:extLst>
          </p:cNvPr>
          <p:cNvPicPr>
            <a:picLocks noChangeAspect="1"/>
          </p:cNvPicPr>
          <p:nvPr/>
        </p:nvPicPr>
        <p:blipFill rotWithShape="1">
          <a:blip r:embed="rId4"/>
          <a:srcRect b="8445"/>
          <a:stretch/>
        </p:blipFill>
        <p:spPr>
          <a:xfrm>
            <a:off x="4222171" y="428897"/>
            <a:ext cx="4376263" cy="4006708"/>
          </a:xfrm>
          <a:prstGeom prst="rect">
            <a:avLst/>
          </a:prstGeom>
        </p:spPr>
      </p:pic>
      <p:grpSp>
        <p:nvGrpSpPr>
          <p:cNvPr id="2" name="Google Shape;756;p49">
            <a:extLst>
              <a:ext uri="{FF2B5EF4-FFF2-40B4-BE49-F238E27FC236}">
                <a16:creationId xmlns:a16="http://schemas.microsoft.com/office/drawing/2014/main" id="{D3A8B860-C394-79A6-0DB2-5430E24612CE}"/>
              </a:ext>
            </a:extLst>
          </p:cNvPr>
          <p:cNvGrpSpPr/>
          <p:nvPr/>
        </p:nvGrpSpPr>
        <p:grpSpPr>
          <a:xfrm>
            <a:off x="5375175" y="4475317"/>
            <a:ext cx="358351" cy="298118"/>
            <a:chOff x="1926350" y="995225"/>
            <a:chExt cx="428650" cy="356600"/>
          </a:xfrm>
        </p:grpSpPr>
        <p:sp>
          <p:nvSpPr>
            <p:cNvPr id="3" name="Google Shape;757;p49">
              <a:extLst>
                <a:ext uri="{FF2B5EF4-FFF2-40B4-BE49-F238E27FC236}">
                  <a16:creationId xmlns:a16="http://schemas.microsoft.com/office/drawing/2014/main" id="{098D86F5-2BE9-C43E-E165-58950F1FF49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58;p49">
              <a:extLst>
                <a:ext uri="{FF2B5EF4-FFF2-40B4-BE49-F238E27FC236}">
                  <a16:creationId xmlns:a16="http://schemas.microsoft.com/office/drawing/2014/main" id="{4F856574-F456-D877-2503-9BAA13D56BA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59;p49">
              <a:extLst>
                <a:ext uri="{FF2B5EF4-FFF2-40B4-BE49-F238E27FC236}">
                  <a16:creationId xmlns:a16="http://schemas.microsoft.com/office/drawing/2014/main" id="{E7E39D2D-A8F0-D93C-D104-401C05266A12}"/>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0;p49">
              <a:extLst>
                <a:ext uri="{FF2B5EF4-FFF2-40B4-BE49-F238E27FC236}">
                  <a16:creationId xmlns:a16="http://schemas.microsoft.com/office/drawing/2014/main" id="{93EFD8F5-3675-37EF-48B0-1703D9C802FC}"/>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02;p49">
            <a:extLst>
              <a:ext uri="{FF2B5EF4-FFF2-40B4-BE49-F238E27FC236}">
                <a16:creationId xmlns:a16="http://schemas.microsoft.com/office/drawing/2014/main" id="{CBF8942F-4686-8861-0273-F5BBE3DFCC1D}"/>
              </a:ext>
            </a:extLst>
          </p:cNvPr>
          <p:cNvGrpSpPr/>
          <p:nvPr/>
        </p:nvGrpSpPr>
        <p:grpSpPr>
          <a:xfrm>
            <a:off x="7628588" y="4475317"/>
            <a:ext cx="358351" cy="381822"/>
            <a:chOff x="5970800" y="1619250"/>
            <a:chExt cx="428650" cy="456725"/>
          </a:xfrm>
        </p:grpSpPr>
        <p:sp>
          <p:nvSpPr>
            <p:cNvPr id="10" name="Google Shape;803;p49">
              <a:extLst>
                <a:ext uri="{FF2B5EF4-FFF2-40B4-BE49-F238E27FC236}">
                  <a16:creationId xmlns:a16="http://schemas.microsoft.com/office/drawing/2014/main" id="{E8F0D5F3-994A-1772-3115-B547CB0F1721}"/>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4;p49">
              <a:extLst>
                <a:ext uri="{FF2B5EF4-FFF2-40B4-BE49-F238E27FC236}">
                  <a16:creationId xmlns:a16="http://schemas.microsoft.com/office/drawing/2014/main" id="{31E39CA7-38A3-CA99-E146-216A90978677}"/>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5;p49">
              <a:extLst>
                <a:ext uri="{FF2B5EF4-FFF2-40B4-BE49-F238E27FC236}">
                  <a16:creationId xmlns:a16="http://schemas.microsoft.com/office/drawing/2014/main" id="{A70A94BA-9642-72A4-7302-9DC698A6817F}"/>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6;p49">
              <a:extLst>
                <a:ext uri="{FF2B5EF4-FFF2-40B4-BE49-F238E27FC236}">
                  <a16:creationId xmlns:a16="http://schemas.microsoft.com/office/drawing/2014/main" id="{4438B55B-84FF-E9F1-0F17-C1B3223DD16A}"/>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7;p49">
              <a:extLst>
                <a:ext uri="{FF2B5EF4-FFF2-40B4-BE49-F238E27FC236}">
                  <a16:creationId xmlns:a16="http://schemas.microsoft.com/office/drawing/2014/main" id="{0A76FABD-2C24-5BF1-F301-C2FA8EE5148C}"/>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846;p49">
            <a:extLst>
              <a:ext uri="{FF2B5EF4-FFF2-40B4-BE49-F238E27FC236}">
                <a16:creationId xmlns:a16="http://schemas.microsoft.com/office/drawing/2014/main" id="{18B9A70B-3018-51B2-8A70-D0217D24CAFA}"/>
              </a:ext>
            </a:extLst>
          </p:cNvPr>
          <p:cNvGrpSpPr/>
          <p:nvPr/>
        </p:nvGrpSpPr>
        <p:grpSpPr>
          <a:xfrm>
            <a:off x="5939803" y="4475317"/>
            <a:ext cx="386943" cy="372647"/>
            <a:chOff x="2583325" y="2972875"/>
            <a:chExt cx="462850" cy="445750"/>
          </a:xfrm>
        </p:grpSpPr>
        <p:sp>
          <p:nvSpPr>
            <p:cNvPr id="16" name="Google Shape;847;p49">
              <a:extLst>
                <a:ext uri="{FF2B5EF4-FFF2-40B4-BE49-F238E27FC236}">
                  <a16:creationId xmlns:a16="http://schemas.microsoft.com/office/drawing/2014/main" id="{08907522-EAE7-E2D1-6F15-235255E84E53}"/>
                </a:ext>
              </a:extLst>
            </p:cNvPr>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48;p49">
              <a:extLst>
                <a:ext uri="{FF2B5EF4-FFF2-40B4-BE49-F238E27FC236}">
                  <a16:creationId xmlns:a16="http://schemas.microsoft.com/office/drawing/2014/main" id="{ADAC4D79-CA66-3DA1-3D26-1812BEC53124}"/>
                </a:ext>
              </a:extLst>
            </p:cNvPr>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56;p49">
            <a:extLst>
              <a:ext uri="{FF2B5EF4-FFF2-40B4-BE49-F238E27FC236}">
                <a16:creationId xmlns:a16="http://schemas.microsoft.com/office/drawing/2014/main" id="{3108C3D4-EB2D-BEF4-DB27-EE529664838E}"/>
              </a:ext>
            </a:extLst>
          </p:cNvPr>
          <p:cNvGrpSpPr/>
          <p:nvPr/>
        </p:nvGrpSpPr>
        <p:grpSpPr>
          <a:xfrm>
            <a:off x="4822794" y="4475317"/>
            <a:ext cx="346104" cy="353231"/>
            <a:chOff x="3955900" y="2984500"/>
            <a:chExt cx="414000" cy="422525"/>
          </a:xfrm>
        </p:grpSpPr>
        <p:sp>
          <p:nvSpPr>
            <p:cNvPr id="19" name="Google Shape;857;p49">
              <a:extLst>
                <a:ext uri="{FF2B5EF4-FFF2-40B4-BE49-F238E27FC236}">
                  <a16:creationId xmlns:a16="http://schemas.microsoft.com/office/drawing/2014/main" id="{75359834-813E-994E-7DB1-1E9A6FEC3B87}"/>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p49">
              <a:extLst>
                <a:ext uri="{FF2B5EF4-FFF2-40B4-BE49-F238E27FC236}">
                  <a16:creationId xmlns:a16="http://schemas.microsoft.com/office/drawing/2014/main" id="{09697D56-9A4B-AF1C-42F8-C4B99DF32B2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9;p49">
              <a:extLst>
                <a:ext uri="{FF2B5EF4-FFF2-40B4-BE49-F238E27FC236}">
                  <a16:creationId xmlns:a16="http://schemas.microsoft.com/office/drawing/2014/main" id="{F87FD075-D73D-E268-590D-A10F88C4E3C5}"/>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914;p49">
            <a:extLst>
              <a:ext uri="{FF2B5EF4-FFF2-40B4-BE49-F238E27FC236}">
                <a16:creationId xmlns:a16="http://schemas.microsoft.com/office/drawing/2014/main" id="{15A68B21-9900-8D54-6A23-4648690C5A26}"/>
              </a:ext>
            </a:extLst>
          </p:cNvPr>
          <p:cNvSpPr/>
          <p:nvPr/>
        </p:nvSpPr>
        <p:spPr>
          <a:xfrm>
            <a:off x="6533023" y="4475317"/>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6;p49">
            <a:extLst>
              <a:ext uri="{FF2B5EF4-FFF2-40B4-BE49-F238E27FC236}">
                <a16:creationId xmlns:a16="http://schemas.microsoft.com/office/drawing/2014/main" id="{DD5C94E1-66BE-85FE-E3E8-A9788E4AF510}"/>
              </a:ext>
            </a:extLst>
          </p:cNvPr>
          <p:cNvSpPr/>
          <p:nvPr/>
        </p:nvSpPr>
        <p:spPr>
          <a:xfrm>
            <a:off x="7079259" y="4475317"/>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a:extLst>
              <a:ext uri="{FF2B5EF4-FFF2-40B4-BE49-F238E27FC236}">
                <a16:creationId xmlns:a16="http://schemas.microsoft.com/office/drawing/2014/main" id="{936745D4-0654-4FCB-42AA-CE316BBF1EF3}"/>
              </a:ext>
            </a:extLst>
          </p:cNvPr>
          <p:cNvSpPr txBox="1"/>
          <p:nvPr/>
        </p:nvSpPr>
        <p:spPr>
          <a:xfrm>
            <a:off x="2762250" y="4475317"/>
            <a:ext cx="1956443" cy="307777"/>
          </a:xfrm>
          <a:prstGeom prst="rect">
            <a:avLst/>
          </a:prstGeom>
          <a:noFill/>
        </p:spPr>
        <p:txBody>
          <a:bodyPr wrap="square" rtlCol="0">
            <a:spAutoFit/>
          </a:bodyPr>
          <a:lstStyle/>
          <a:p>
            <a:r>
              <a:rPr lang="en-US" dirty="0">
                <a:solidFill>
                  <a:schemeClr val="bg1"/>
                </a:solidFill>
              </a:rPr>
              <a:t>Possible Data Points</a:t>
            </a:r>
            <a:endParaRPr lang="en-CA" dirty="0">
              <a:solidFill>
                <a:schemeClr val="bg1"/>
              </a:solidFill>
            </a:endParaRPr>
          </a:p>
        </p:txBody>
      </p:sp>
    </p:spTree>
    <p:extLst>
      <p:ext uri="{BB962C8B-B14F-4D97-AF65-F5344CB8AC3E}">
        <p14:creationId xmlns:p14="http://schemas.microsoft.com/office/powerpoint/2010/main" val="366956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33" name="Google Shape;233;p26"/>
          <p:cNvSpPr txBox="1">
            <a:spLocks noGrp="1"/>
          </p:cNvSpPr>
          <p:nvPr>
            <p:ph type="title" idx="4294967295"/>
          </p:nvPr>
        </p:nvSpPr>
        <p:spPr>
          <a:xfrm>
            <a:off x="329867" y="129532"/>
            <a:ext cx="3112579"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Management</a:t>
            </a:r>
            <a:endParaRPr dirty="0"/>
          </a:p>
        </p:txBody>
      </p:sp>
      <p:pic>
        <p:nvPicPr>
          <p:cNvPr id="3" name="Picture 2" descr="A picture containing toy, doll&#10;&#10;Description automatically generated">
            <a:extLst>
              <a:ext uri="{FF2B5EF4-FFF2-40B4-BE49-F238E27FC236}">
                <a16:creationId xmlns:a16="http://schemas.microsoft.com/office/drawing/2014/main" id="{71651529-52A3-4693-BED9-534DF6495661}"/>
              </a:ext>
            </a:extLst>
          </p:cNvPr>
          <p:cNvPicPr>
            <a:picLocks noChangeAspect="1"/>
          </p:cNvPicPr>
          <p:nvPr/>
        </p:nvPicPr>
        <p:blipFill>
          <a:blip r:embed="rId3"/>
          <a:stretch>
            <a:fillRect/>
          </a:stretch>
        </p:blipFill>
        <p:spPr>
          <a:xfrm>
            <a:off x="399142" y="900580"/>
            <a:ext cx="2997200" cy="3987800"/>
          </a:xfrm>
          <a:prstGeom prst="rect">
            <a:avLst/>
          </a:prstGeom>
        </p:spPr>
      </p:pic>
      <p:pic>
        <p:nvPicPr>
          <p:cNvPr id="6" name="Picture 5" descr="Icon&#10;&#10;Description automatically generated">
            <a:extLst>
              <a:ext uri="{FF2B5EF4-FFF2-40B4-BE49-F238E27FC236}">
                <a16:creationId xmlns:a16="http://schemas.microsoft.com/office/drawing/2014/main" id="{F89F282F-2FED-3E0E-5A66-339500643D43}"/>
              </a:ext>
            </a:extLst>
          </p:cNvPr>
          <p:cNvPicPr>
            <a:picLocks noChangeAspect="1"/>
          </p:cNvPicPr>
          <p:nvPr/>
        </p:nvPicPr>
        <p:blipFill>
          <a:blip r:embed="rId4"/>
          <a:stretch>
            <a:fillRect/>
          </a:stretch>
        </p:blipFill>
        <p:spPr>
          <a:xfrm>
            <a:off x="3590964" y="1307451"/>
            <a:ext cx="5369163" cy="2528597"/>
          </a:xfrm>
          <a:prstGeom prst="rect">
            <a:avLst/>
          </a:prstGeom>
        </p:spPr>
      </p:pic>
    </p:spTree>
    <p:extLst>
      <p:ext uri="{BB962C8B-B14F-4D97-AF65-F5344CB8AC3E}">
        <p14:creationId xmlns:p14="http://schemas.microsoft.com/office/powerpoint/2010/main" val="115153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81806-050B-09FA-DD15-B8ACB5D97CDC}"/>
              </a:ext>
            </a:extLst>
          </p:cNvPr>
          <p:cNvSpPr>
            <a:spLocks noGrp="1"/>
          </p:cNvSpPr>
          <p:nvPr>
            <p:ph type="title"/>
          </p:nvPr>
        </p:nvSpPr>
        <p:spPr>
          <a:xfrm>
            <a:off x="580549" y="205975"/>
            <a:ext cx="7433897" cy="857400"/>
          </a:xfrm>
        </p:spPr>
        <p:txBody>
          <a:bodyPr/>
          <a:lstStyle/>
          <a:p>
            <a:r>
              <a:rPr lang="en-CA" dirty="0"/>
              <a:t>The Net Result = Lots of Information</a:t>
            </a:r>
          </a:p>
        </p:txBody>
      </p:sp>
      <p:sp>
        <p:nvSpPr>
          <p:cNvPr id="5" name="Text Placeholder 4">
            <a:extLst>
              <a:ext uri="{FF2B5EF4-FFF2-40B4-BE49-F238E27FC236}">
                <a16:creationId xmlns:a16="http://schemas.microsoft.com/office/drawing/2014/main" id="{97858DC3-9388-A731-5A1E-7A36D7FA00E6}"/>
              </a:ext>
            </a:extLst>
          </p:cNvPr>
          <p:cNvSpPr>
            <a:spLocks noGrp="1"/>
          </p:cNvSpPr>
          <p:nvPr>
            <p:ph type="body" idx="1"/>
          </p:nvPr>
        </p:nvSpPr>
        <p:spPr>
          <a:xfrm>
            <a:off x="99891" y="1352550"/>
            <a:ext cx="2896881" cy="3202200"/>
          </a:xfrm>
        </p:spPr>
        <p:txBody>
          <a:bodyPr/>
          <a:lstStyle/>
          <a:p>
            <a:r>
              <a:rPr lang="en-CA" sz="2400" dirty="0">
                <a:latin typeface="Lexend Deca" panose="020B0604020202020204" charset="-78"/>
                <a:cs typeface="Lexend Deca" panose="020B0604020202020204" charset="-78"/>
              </a:rPr>
              <a:t>You use data to target and acquire new customers</a:t>
            </a:r>
          </a:p>
        </p:txBody>
      </p:sp>
      <p:sp>
        <p:nvSpPr>
          <p:cNvPr id="6" name="Text Placeholder 5">
            <a:extLst>
              <a:ext uri="{FF2B5EF4-FFF2-40B4-BE49-F238E27FC236}">
                <a16:creationId xmlns:a16="http://schemas.microsoft.com/office/drawing/2014/main" id="{7090A733-59A4-DB3E-01C1-1E631BBBD42C}"/>
              </a:ext>
            </a:extLst>
          </p:cNvPr>
          <p:cNvSpPr>
            <a:spLocks noGrp="1"/>
          </p:cNvSpPr>
          <p:nvPr>
            <p:ph type="body" idx="2"/>
          </p:nvPr>
        </p:nvSpPr>
        <p:spPr>
          <a:xfrm>
            <a:off x="3057070" y="1352550"/>
            <a:ext cx="2730093" cy="3202200"/>
          </a:xfrm>
        </p:spPr>
        <p:txBody>
          <a:bodyPr/>
          <a:lstStyle/>
          <a:p>
            <a:r>
              <a:rPr lang="en-CA" sz="2400" dirty="0">
                <a:latin typeface="Lexend Deca" panose="020B0604020202020204" charset="-78"/>
                <a:cs typeface="Lexend Deca" panose="020B0604020202020204" charset="-78"/>
              </a:rPr>
              <a:t>You use data to service and sell to specific things to your customers</a:t>
            </a:r>
          </a:p>
        </p:txBody>
      </p:sp>
      <p:sp>
        <p:nvSpPr>
          <p:cNvPr id="7" name="Text Placeholder 6">
            <a:extLst>
              <a:ext uri="{FF2B5EF4-FFF2-40B4-BE49-F238E27FC236}">
                <a16:creationId xmlns:a16="http://schemas.microsoft.com/office/drawing/2014/main" id="{99FE1B1E-F5F8-B8F6-ED83-A9FF55BC7706}"/>
              </a:ext>
            </a:extLst>
          </p:cNvPr>
          <p:cNvSpPr>
            <a:spLocks noGrp="1"/>
          </p:cNvSpPr>
          <p:nvPr>
            <p:ph type="body" idx="3"/>
          </p:nvPr>
        </p:nvSpPr>
        <p:spPr>
          <a:xfrm>
            <a:off x="5871687" y="1352550"/>
            <a:ext cx="3087895" cy="3202200"/>
          </a:xfrm>
        </p:spPr>
        <p:txBody>
          <a:bodyPr/>
          <a:lstStyle/>
          <a:p>
            <a:r>
              <a:rPr lang="en-CA" sz="2400" dirty="0">
                <a:latin typeface="Lexend Deca" panose="020B0604020202020204" charset="-78"/>
                <a:cs typeface="Lexend Deca" panose="020B0604020202020204" charset="-78"/>
              </a:rPr>
              <a:t>You use data to retain and possibly increase products and services adopted by your customers</a:t>
            </a:r>
          </a:p>
        </p:txBody>
      </p:sp>
      <p:sp>
        <p:nvSpPr>
          <p:cNvPr id="3" name="Slide Number Placeholder 2">
            <a:extLst>
              <a:ext uri="{FF2B5EF4-FFF2-40B4-BE49-F238E27FC236}">
                <a16:creationId xmlns:a16="http://schemas.microsoft.com/office/drawing/2014/main" id="{A31430E8-07A0-AFC8-0057-C2F53A2214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2" name="Google Shape;684;p48">
            <a:extLst>
              <a:ext uri="{FF2B5EF4-FFF2-40B4-BE49-F238E27FC236}">
                <a16:creationId xmlns:a16="http://schemas.microsoft.com/office/drawing/2014/main" id="{8560517F-82EA-091D-8D64-DAC30EEFB534}"/>
              </a:ext>
            </a:extLst>
          </p:cNvPr>
          <p:cNvPicPr preferRelativeResize="0"/>
          <p:nvPr/>
        </p:nvPicPr>
        <p:blipFill>
          <a:blip r:embed="rId2">
            <a:alphaModFix/>
          </a:blip>
          <a:stretch>
            <a:fillRect/>
          </a:stretch>
        </p:blipFill>
        <p:spPr>
          <a:xfrm>
            <a:off x="4050934" y="3761365"/>
            <a:ext cx="493125" cy="687052"/>
          </a:xfrm>
          <a:prstGeom prst="rect">
            <a:avLst/>
          </a:prstGeom>
          <a:noFill/>
          <a:ln>
            <a:noFill/>
          </a:ln>
        </p:spPr>
      </p:pic>
      <p:pic>
        <p:nvPicPr>
          <p:cNvPr id="8" name="Google Shape;690;p48">
            <a:extLst>
              <a:ext uri="{FF2B5EF4-FFF2-40B4-BE49-F238E27FC236}">
                <a16:creationId xmlns:a16="http://schemas.microsoft.com/office/drawing/2014/main" id="{F674677B-65D9-8255-4869-C616E216D3D3}"/>
              </a:ext>
            </a:extLst>
          </p:cNvPr>
          <p:cNvPicPr preferRelativeResize="0"/>
          <p:nvPr/>
        </p:nvPicPr>
        <p:blipFill>
          <a:blip r:embed="rId3">
            <a:alphaModFix/>
          </a:blip>
          <a:stretch>
            <a:fillRect/>
          </a:stretch>
        </p:blipFill>
        <p:spPr>
          <a:xfrm>
            <a:off x="4297496" y="3199305"/>
            <a:ext cx="778473" cy="911453"/>
          </a:xfrm>
          <a:prstGeom prst="rect">
            <a:avLst/>
          </a:prstGeom>
          <a:noFill/>
          <a:ln>
            <a:noFill/>
          </a:ln>
        </p:spPr>
      </p:pic>
    </p:spTree>
    <p:extLst>
      <p:ext uri="{BB962C8B-B14F-4D97-AF65-F5344CB8AC3E}">
        <p14:creationId xmlns:p14="http://schemas.microsoft.com/office/powerpoint/2010/main" val="2927077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33" name="Google Shape;233;p26"/>
          <p:cNvSpPr txBox="1">
            <a:spLocks noGrp="1"/>
          </p:cNvSpPr>
          <p:nvPr>
            <p:ph type="title" idx="4294967295"/>
          </p:nvPr>
        </p:nvSpPr>
        <p:spPr>
          <a:xfrm>
            <a:off x="329866" y="129532"/>
            <a:ext cx="6985334" cy="63887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What about security for this data?</a:t>
            </a:r>
            <a:endParaRPr dirty="0"/>
          </a:p>
        </p:txBody>
      </p:sp>
      <p:pic>
        <p:nvPicPr>
          <p:cNvPr id="3" name="Picture 2">
            <a:extLst>
              <a:ext uri="{FF2B5EF4-FFF2-40B4-BE49-F238E27FC236}">
                <a16:creationId xmlns:a16="http://schemas.microsoft.com/office/drawing/2014/main" id="{71651529-52A3-4693-BED9-534DF6495661}"/>
              </a:ext>
            </a:extLst>
          </p:cNvPr>
          <p:cNvPicPr>
            <a:picLocks noChangeAspect="1"/>
          </p:cNvPicPr>
          <p:nvPr/>
        </p:nvPicPr>
        <p:blipFill>
          <a:blip r:embed="rId3"/>
          <a:srcRect/>
          <a:stretch/>
        </p:blipFill>
        <p:spPr>
          <a:xfrm>
            <a:off x="399142" y="1521439"/>
            <a:ext cx="5702824" cy="2358998"/>
          </a:xfrm>
          <a:prstGeom prst="rect">
            <a:avLst/>
          </a:prstGeom>
        </p:spPr>
      </p:pic>
      <p:pic>
        <p:nvPicPr>
          <p:cNvPr id="6" name="Picture 5">
            <a:extLst>
              <a:ext uri="{FF2B5EF4-FFF2-40B4-BE49-F238E27FC236}">
                <a16:creationId xmlns:a16="http://schemas.microsoft.com/office/drawing/2014/main" id="{F89F282F-2FED-3E0E-5A66-339500643D43}"/>
              </a:ext>
            </a:extLst>
          </p:cNvPr>
          <p:cNvPicPr>
            <a:picLocks noChangeAspect="1"/>
          </p:cNvPicPr>
          <p:nvPr/>
        </p:nvPicPr>
        <p:blipFill>
          <a:blip r:embed="rId4"/>
          <a:srcRect/>
          <a:stretch/>
        </p:blipFill>
        <p:spPr>
          <a:xfrm>
            <a:off x="6348269" y="1436639"/>
            <a:ext cx="2528597" cy="2528597"/>
          </a:xfrm>
          <a:prstGeom prst="rect">
            <a:avLst/>
          </a:prstGeom>
        </p:spPr>
      </p:pic>
    </p:spTree>
    <p:extLst>
      <p:ext uri="{BB962C8B-B14F-4D97-AF65-F5344CB8AC3E}">
        <p14:creationId xmlns:p14="http://schemas.microsoft.com/office/powerpoint/2010/main" val="2707540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p:cNvPicPr preferRelativeResize="0"/>
          <p:nvPr/>
        </p:nvPicPr>
        <p:blipFill>
          <a:blip r:embed="rId3">
            <a:alphaModFix/>
          </a:blip>
          <a:stretch>
            <a:fillRect/>
          </a:stretch>
        </p:blipFill>
        <p:spPr>
          <a:xfrm>
            <a:off x="5210416" y="2211062"/>
            <a:ext cx="2017495" cy="1209250"/>
          </a:xfrm>
          <a:prstGeom prst="rect">
            <a:avLst/>
          </a:prstGeom>
          <a:noFill/>
          <a:ln>
            <a:noFill/>
          </a:ln>
        </p:spPr>
      </p:pic>
      <p:sp>
        <p:nvSpPr>
          <p:cNvPr id="111" name="Google Shape;111;p19"/>
          <p:cNvSpPr txBox="1">
            <a:spLocks noGrp="1"/>
          </p:cNvSpPr>
          <p:nvPr>
            <p:ph type="ctrTitle" idx="4294967295"/>
          </p:nvPr>
        </p:nvSpPr>
        <p:spPr>
          <a:xfrm>
            <a:off x="318433" y="292388"/>
            <a:ext cx="4873178" cy="19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dirty="0"/>
              <a:t>Everything is  Connected</a:t>
            </a:r>
            <a:endParaRPr sz="6000" dirty="0"/>
          </a:p>
        </p:txBody>
      </p:sp>
      <p:sp>
        <p:nvSpPr>
          <p:cNvPr id="112" name="Google Shape;112;p19"/>
          <p:cNvSpPr txBox="1">
            <a:spLocks noGrp="1"/>
          </p:cNvSpPr>
          <p:nvPr>
            <p:ph type="subTitle" idx="4294967295"/>
          </p:nvPr>
        </p:nvSpPr>
        <p:spPr>
          <a:xfrm>
            <a:off x="616068" y="2143487"/>
            <a:ext cx="4295708" cy="1097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latin typeface="Lexend Deca" panose="020B0604020202020204" charset="-78"/>
                <a:cs typeface="Lexend Deca" panose="020B0604020202020204" charset="-78"/>
              </a:rPr>
              <a:t>but information security is often forgotten or minimized because…. </a:t>
            </a:r>
            <a:r>
              <a:rPr lang="en-CA" dirty="0">
                <a:latin typeface="Lexend Deca" panose="020B0604020202020204" charset="-78"/>
                <a:cs typeface="Lexend Deca" panose="020B0604020202020204" charset="-78"/>
              </a:rPr>
              <a:t>I</a:t>
            </a:r>
            <a:r>
              <a:rPr lang="en" dirty="0">
                <a:latin typeface="Lexend Deca" panose="020B0604020202020204" charset="-78"/>
                <a:cs typeface="Lexend Deca" panose="020B0604020202020204" charset="-78"/>
              </a:rPr>
              <a:t>t costs money</a:t>
            </a:r>
            <a:endParaRPr dirty="0">
              <a:latin typeface="Lexend Deca" panose="020B0604020202020204" charset="-78"/>
              <a:cs typeface="Lexend Deca" panose="020B0604020202020204" charset="-78"/>
            </a:endParaRPr>
          </a:p>
        </p:txBody>
      </p:sp>
      <p:sp>
        <p:nvSpPr>
          <p:cNvPr id="113" name="Google Shape;113;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114" name="Google Shape;114;p19"/>
          <p:cNvPicPr preferRelativeResize="0"/>
          <p:nvPr/>
        </p:nvPicPr>
        <p:blipFill>
          <a:blip r:embed="rId4">
            <a:alphaModFix/>
          </a:blip>
          <a:stretch>
            <a:fillRect/>
          </a:stretch>
        </p:blipFill>
        <p:spPr>
          <a:xfrm>
            <a:off x="4386955" y="1434470"/>
            <a:ext cx="481900" cy="555275"/>
          </a:xfrm>
          <a:prstGeom prst="rect">
            <a:avLst/>
          </a:prstGeom>
          <a:noFill/>
          <a:ln>
            <a:noFill/>
          </a:ln>
        </p:spPr>
      </p:pic>
      <p:pic>
        <p:nvPicPr>
          <p:cNvPr id="115" name="Google Shape;115;p19"/>
          <p:cNvPicPr preferRelativeResize="0"/>
          <p:nvPr/>
        </p:nvPicPr>
        <p:blipFill>
          <a:blip r:embed="rId5">
            <a:alphaModFix/>
          </a:blip>
          <a:stretch>
            <a:fillRect/>
          </a:stretch>
        </p:blipFill>
        <p:spPr>
          <a:xfrm>
            <a:off x="4569684" y="1556163"/>
            <a:ext cx="481900" cy="555275"/>
          </a:xfrm>
          <a:prstGeom prst="rect">
            <a:avLst/>
          </a:prstGeom>
          <a:noFill/>
          <a:ln>
            <a:noFill/>
          </a:ln>
        </p:spPr>
      </p:pic>
      <p:pic>
        <p:nvPicPr>
          <p:cNvPr id="116" name="Google Shape;116;p19"/>
          <p:cNvPicPr preferRelativeResize="0"/>
          <p:nvPr/>
        </p:nvPicPr>
        <p:blipFill>
          <a:blip r:embed="rId6">
            <a:alphaModFix/>
          </a:blip>
          <a:stretch>
            <a:fillRect/>
          </a:stretch>
        </p:blipFill>
        <p:spPr>
          <a:xfrm>
            <a:off x="5654025" y="2170138"/>
            <a:ext cx="1111472" cy="961913"/>
          </a:xfrm>
          <a:prstGeom prst="rect">
            <a:avLst/>
          </a:prstGeom>
          <a:noFill/>
          <a:ln>
            <a:noFill/>
          </a:ln>
        </p:spPr>
      </p:pic>
      <p:pic>
        <p:nvPicPr>
          <p:cNvPr id="117" name="Google Shape;117;p19"/>
          <p:cNvPicPr preferRelativeResize="0"/>
          <p:nvPr/>
        </p:nvPicPr>
        <p:blipFill>
          <a:blip r:embed="rId6">
            <a:alphaModFix/>
          </a:blip>
          <a:stretch>
            <a:fillRect/>
          </a:stretch>
        </p:blipFill>
        <p:spPr>
          <a:xfrm>
            <a:off x="5654025" y="1777572"/>
            <a:ext cx="1111472" cy="961913"/>
          </a:xfrm>
          <a:prstGeom prst="rect">
            <a:avLst/>
          </a:prstGeom>
          <a:noFill/>
          <a:ln>
            <a:noFill/>
          </a:ln>
        </p:spPr>
      </p:pic>
      <p:pic>
        <p:nvPicPr>
          <p:cNvPr id="118" name="Google Shape;118;p19"/>
          <p:cNvPicPr preferRelativeResize="0"/>
          <p:nvPr/>
        </p:nvPicPr>
        <p:blipFill>
          <a:blip r:embed="rId7">
            <a:alphaModFix/>
          </a:blip>
          <a:stretch>
            <a:fillRect/>
          </a:stretch>
        </p:blipFill>
        <p:spPr>
          <a:xfrm>
            <a:off x="5587011" y="756240"/>
            <a:ext cx="1245500" cy="799942"/>
          </a:xfrm>
          <a:prstGeom prst="rect">
            <a:avLst/>
          </a:prstGeom>
          <a:noFill/>
          <a:ln>
            <a:noFill/>
          </a:ln>
        </p:spPr>
      </p:pic>
      <p:pic>
        <p:nvPicPr>
          <p:cNvPr id="119" name="Google Shape;119;p19"/>
          <p:cNvPicPr preferRelativeResize="0"/>
          <p:nvPr/>
        </p:nvPicPr>
        <p:blipFill>
          <a:blip r:embed="rId8">
            <a:alphaModFix/>
          </a:blip>
          <a:stretch>
            <a:fillRect/>
          </a:stretch>
        </p:blipFill>
        <p:spPr>
          <a:xfrm>
            <a:off x="7380302" y="1666762"/>
            <a:ext cx="848475" cy="555275"/>
          </a:xfrm>
          <a:prstGeom prst="rect">
            <a:avLst/>
          </a:prstGeom>
          <a:noFill/>
          <a:ln>
            <a:noFill/>
          </a:ln>
        </p:spPr>
      </p:pic>
      <p:cxnSp>
        <p:nvCxnSpPr>
          <p:cNvPr id="120" name="Google Shape;120;p19"/>
          <p:cNvCxnSpPr/>
          <p:nvPr/>
        </p:nvCxnSpPr>
        <p:spPr>
          <a:xfrm>
            <a:off x="6958825" y="325728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21" name="Google Shape;121;p19"/>
          <p:cNvCxnSpPr/>
          <p:nvPr/>
        </p:nvCxnSpPr>
        <p:spPr>
          <a:xfrm>
            <a:off x="4910575" y="203523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22" name="Google Shape;122;p19"/>
          <p:cNvPicPr preferRelativeResize="0"/>
          <p:nvPr/>
        </p:nvPicPr>
        <p:blipFill>
          <a:blip r:embed="rId9">
            <a:alphaModFix/>
          </a:blip>
          <a:stretch>
            <a:fillRect/>
          </a:stretch>
        </p:blipFill>
        <p:spPr>
          <a:xfrm>
            <a:off x="7703038" y="1370716"/>
            <a:ext cx="190716" cy="555275"/>
          </a:xfrm>
          <a:prstGeom prst="rect">
            <a:avLst/>
          </a:prstGeom>
          <a:noFill/>
          <a:ln>
            <a:noFill/>
          </a:ln>
        </p:spPr>
      </p:pic>
      <p:cxnSp>
        <p:nvCxnSpPr>
          <p:cNvPr id="123" name="Google Shape;123;p19"/>
          <p:cNvCxnSpPr/>
          <p:nvPr/>
        </p:nvCxnSpPr>
        <p:spPr>
          <a:xfrm flipH="1">
            <a:off x="4637575" y="318108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24" name="Google Shape;124;p19"/>
          <p:cNvCxnSpPr/>
          <p:nvPr/>
        </p:nvCxnSpPr>
        <p:spPr>
          <a:xfrm flipH="1">
            <a:off x="6910225" y="211143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25" name="Google Shape;125;p19"/>
          <p:cNvPicPr preferRelativeResize="0"/>
          <p:nvPr/>
        </p:nvPicPr>
        <p:blipFill>
          <a:blip r:embed="rId10">
            <a:alphaModFix/>
          </a:blip>
          <a:stretch>
            <a:fillRect/>
          </a:stretch>
        </p:blipFill>
        <p:spPr>
          <a:xfrm>
            <a:off x="4422863" y="2732996"/>
            <a:ext cx="1019495" cy="1122001"/>
          </a:xfrm>
          <a:prstGeom prst="rect">
            <a:avLst/>
          </a:prstGeom>
          <a:noFill/>
          <a:ln>
            <a:noFill/>
          </a:ln>
        </p:spPr>
      </p:pic>
      <p:pic>
        <p:nvPicPr>
          <p:cNvPr id="126" name="Google Shape;126;p19"/>
          <p:cNvPicPr preferRelativeResize="0"/>
          <p:nvPr/>
        </p:nvPicPr>
        <p:blipFill>
          <a:blip r:embed="rId11">
            <a:alphaModFix/>
          </a:blip>
          <a:stretch>
            <a:fillRect/>
          </a:stretch>
        </p:blipFill>
        <p:spPr>
          <a:xfrm>
            <a:off x="7660716" y="3287994"/>
            <a:ext cx="430025" cy="599150"/>
          </a:xfrm>
          <a:prstGeom prst="rect">
            <a:avLst/>
          </a:prstGeom>
          <a:noFill/>
          <a:ln>
            <a:noFill/>
          </a:ln>
        </p:spPr>
      </p:pic>
      <p:pic>
        <p:nvPicPr>
          <p:cNvPr id="127" name="Google Shape;127;p19"/>
          <p:cNvPicPr preferRelativeResize="0"/>
          <p:nvPr/>
        </p:nvPicPr>
        <p:blipFill>
          <a:blip r:embed="rId12">
            <a:alphaModFix/>
          </a:blip>
          <a:stretch>
            <a:fillRect/>
          </a:stretch>
        </p:blipFill>
        <p:spPr>
          <a:xfrm>
            <a:off x="8034133" y="3448355"/>
            <a:ext cx="430025" cy="599150"/>
          </a:xfrm>
          <a:prstGeom prst="rect">
            <a:avLst/>
          </a:prstGeom>
          <a:noFill/>
          <a:ln>
            <a:noFill/>
          </a:ln>
        </p:spPr>
      </p:pic>
      <p:sp>
        <p:nvSpPr>
          <p:cNvPr id="128" name="Google Shape;128;p19"/>
          <p:cNvSpPr/>
          <p:nvPr/>
        </p:nvSpPr>
        <p:spPr>
          <a:xfrm>
            <a:off x="6114350" y="164525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2"/>
          <p:cNvSpPr txBox="1">
            <a:spLocks noGrp="1"/>
          </p:cNvSpPr>
          <p:nvPr>
            <p:ph type="body" idx="4294967295"/>
          </p:nvPr>
        </p:nvSpPr>
        <p:spPr>
          <a:xfrm>
            <a:off x="580549" y="782300"/>
            <a:ext cx="2931053" cy="35790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CA" sz="3000" dirty="0">
                <a:latin typeface="Lexend Deca"/>
                <a:ea typeface="Lexend Deca"/>
                <a:cs typeface="Lexend Deca"/>
                <a:sym typeface="Lexend Deca"/>
              </a:rPr>
              <a:t>Your business needs to use mobile phones,</a:t>
            </a:r>
            <a:endParaRPr sz="3000" dirty="0">
              <a:latin typeface="Lexend Deca"/>
              <a:ea typeface="Lexend Deca"/>
              <a:cs typeface="Lexend Deca"/>
              <a:sym typeface="Lexend Deca"/>
            </a:endParaRPr>
          </a:p>
        </p:txBody>
      </p:sp>
      <p:sp>
        <p:nvSpPr>
          <p:cNvPr id="332" name="Google Shape;332;p3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333" name="Google Shape;333;p32"/>
          <p:cNvGrpSpPr/>
          <p:nvPr/>
        </p:nvGrpSpPr>
        <p:grpSpPr>
          <a:xfrm>
            <a:off x="5251925" y="373572"/>
            <a:ext cx="2119546" cy="4396359"/>
            <a:chOff x="2547150" y="238125"/>
            <a:chExt cx="2525675" cy="5238750"/>
          </a:xfrm>
        </p:grpSpPr>
        <p:sp>
          <p:nvSpPr>
            <p:cNvPr id="334" name="Google Shape;334;p32"/>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icture containing map&#10;&#10;Description automatically generated">
            <a:extLst>
              <a:ext uri="{FF2B5EF4-FFF2-40B4-BE49-F238E27FC236}">
                <a16:creationId xmlns:a16="http://schemas.microsoft.com/office/drawing/2014/main" id="{6D1324A5-3B8E-FEBC-C50D-AE9A2621946C}"/>
              </a:ext>
            </a:extLst>
          </p:cNvPr>
          <p:cNvPicPr>
            <a:picLocks noChangeAspect="1"/>
          </p:cNvPicPr>
          <p:nvPr/>
        </p:nvPicPr>
        <p:blipFill rotWithShape="1">
          <a:blip r:embed="rId3"/>
          <a:srcRect l="45632" r="20730"/>
          <a:stretch/>
        </p:blipFill>
        <p:spPr>
          <a:xfrm>
            <a:off x="5325036" y="777668"/>
            <a:ext cx="1967112" cy="35836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idx="4294967295"/>
          </p:nvPr>
        </p:nvSpPr>
        <p:spPr>
          <a:xfrm>
            <a:off x="685800" y="1341750"/>
            <a:ext cx="3617400"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dirty="0"/>
              <a:t>Intro</a:t>
            </a:r>
            <a:endParaRPr sz="7200" dirty="0"/>
          </a:p>
        </p:txBody>
      </p:sp>
      <p:sp>
        <p:nvSpPr>
          <p:cNvPr id="81" name="Google Shape;81;p15"/>
          <p:cNvSpPr txBox="1">
            <a:spLocks noGrp="1"/>
          </p:cNvSpPr>
          <p:nvPr>
            <p:ph type="subTitle" idx="4294967295"/>
          </p:nvPr>
        </p:nvSpPr>
        <p:spPr>
          <a:xfrm>
            <a:off x="685800" y="2302047"/>
            <a:ext cx="3617400" cy="149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latin typeface="Lexend Deca" panose="020B0604020202020204" charset="-78"/>
                <a:cs typeface="Lexend Deca" panose="020B0604020202020204" charset="-78"/>
                <a:sym typeface="Muli"/>
              </a:rPr>
              <a:t>Hi, I’m Mark Jakobsen</a:t>
            </a:r>
            <a:endParaRPr b="1" dirty="0">
              <a:latin typeface="Lexend Deca" panose="020B0604020202020204" charset="-78"/>
              <a:cs typeface="Lexend Deca" panose="020B0604020202020204" charset="-78"/>
              <a:sym typeface="Muli"/>
            </a:endParaRPr>
          </a:p>
          <a:p>
            <a:pPr marL="0" lvl="0" indent="0" algn="l" rtl="0">
              <a:spcBef>
                <a:spcPts val="600"/>
              </a:spcBef>
              <a:spcAft>
                <a:spcPts val="0"/>
              </a:spcAft>
              <a:buClr>
                <a:schemeClr val="dk1"/>
              </a:buClr>
              <a:buSzPts val="1100"/>
              <a:buFont typeface="Arial"/>
              <a:buNone/>
            </a:pPr>
            <a:r>
              <a:rPr lang="en" sz="1800" dirty="0">
                <a:latin typeface="Lexend Deca" panose="020B0604020202020204" charset="-78"/>
                <a:cs typeface="Lexend Deca" panose="020B0604020202020204" charset="-78"/>
              </a:rPr>
              <a:t>Customer Services Manager </a:t>
            </a:r>
          </a:p>
          <a:p>
            <a:pPr marL="0" lvl="0" indent="0" algn="l" rtl="0">
              <a:spcBef>
                <a:spcPts val="600"/>
              </a:spcBef>
              <a:spcAft>
                <a:spcPts val="0"/>
              </a:spcAft>
              <a:buClr>
                <a:schemeClr val="dk1"/>
              </a:buClr>
              <a:buSzPts val="1100"/>
              <a:buFont typeface="Arial"/>
              <a:buNone/>
            </a:pPr>
            <a:r>
              <a:rPr lang="en" sz="1800" dirty="0">
                <a:latin typeface="Lexend Deca" panose="020B0604020202020204" charset="-78"/>
                <a:cs typeface="Lexend Deca" panose="020B0604020202020204" charset="-78"/>
              </a:rPr>
              <a:t>27+ years w</a:t>
            </a:r>
            <a:r>
              <a:rPr lang="en-CA" sz="1800" dirty="0">
                <a:latin typeface="Lexend Deca" panose="020B0604020202020204" charset="-78"/>
                <a:cs typeface="Lexend Deca" panose="020B0604020202020204" charset="-78"/>
              </a:rPr>
              <a:t>it</a:t>
            </a:r>
            <a:r>
              <a:rPr lang="en" sz="1800" dirty="0">
                <a:latin typeface="Lexend Deca" panose="020B0604020202020204" charset="-78"/>
                <a:cs typeface="Lexend Deca" panose="020B0604020202020204" charset="-78"/>
              </a:rPr>
              <a:t>h IDS </a:t>
            </a:r>
            <a:endParaRPr sz="1800" dirty="0">
              <a:latin typeface="Lexend Deca" panose="020B0604020202020204" charset="-78"/>
              <a:cs typeface="Lexend Deca" panose="020B0604020202020204" charset="-78"/>
            </a:endParaRPr>
          </a:p>
          <a:p>
            <a:pPr marL="0" lvl="0" indent="0" algn="l" rtl="0">
              <a:spcBef>
                <a:spcPts val="600"/>
              </a:spcBef>
              <a:spcAft>
                <a:spcPts val="0"/>
              </a:spcAft>
              <a:buClr>
                <a:schemeClr val="dk1"/>
              </a:buClr>
              <a:buSzPts val="1100"/>
              <a:buFont typeface="Arial"/>
              <a:buNone/>
            </a:pPr>
            <a:endParaRPr lang="en" sz="1800" dirty="0"/>
          </a:p>
        </p:txBody>
      </p:sp>
      <p:sp>
        <p:nvSpPr>
          <p:cNvPr id="83" name="Google Shape;83;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Picture 2" descr="A person in a collared shirt&#10;&#10;Description automatically generated">
            <a:extLst>
              <a:ext uri="{FF2B5EF4-FFF2-40B4-BE49-F238E27FC236}">
                <a16:creationId xmlns:a16="http://schemas.microsoft.com/office/drawing/2014/main" id="{2D8DD828-772F-715E-67C5-5E872988453C}"/>
              </a:ext>
            </a:extLst>
          </p:cNvPr>
          <p:cNvPicPr>
            <a:picLocks noChangeAspect="1"/>
          </p:cNvPicPr>
          <p:nvPr/>
        </p:nvPicPr>
        <p:blipFill>
          <a:blip r:embed="rId3"/>
          <a:stretch>
            <a:fillRect/>
          </a:stretch>
        </p:blipFill>
        <p:spPr>
          <a:xfrm>
            <a:off x="5250408" y="1341750"/>
            <a:ext cx="1905000" cy="24003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344" name="Google Shape;344;p33"/>
          <p:cNvGrpSpPr/>
          <p:nvPr/>
        </p:nvGrpSpPr>
        <p:grpSpPr>
          <a:xfrm>
            <a:off x="4943502" y="465959"/>
            <a:ext cx="2736410" cy="4222433"/>
            <a:chOff x="2112475" y="238125"/>
            <a:chExt cx="3395050" cy="5238750"/>
          </a:xfrm>
        </p:grpSpPr>
        <p:sp>
          <p:nvSpPr>
            <p:cNvPr id="345" name="Google Shape;345;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33"/>
          <p:cNvSpPr txBox="1">
            <a:spLocks noGrp="1"/>
          </p:cNvSpPr>
          <p:nvPr>
            <p:ph type="body" idx="4294967295"/>
          </p:nvPr>
        </p:nvSpPr>
        <p:spPr>
          <a:xfrm>
            <a:off x="580550" y="782300"/>
            <a:ext cx="2537700" cy="35790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CA" sz="3000" dirty="0">
                <a:latin typeface="Lexend Deca"/>
                <a:ea typeface="Lexend Deca"/>
                <a:cs typeface="Lexend Deca"/>
                <a:sym typeface="Lexend Deca"/>
              </a:rPr>
              <a:t>using tablets makes things easier,</a:t>
            </a:r>
            <a:endParaRPr sz="3000" dirty="0">
              <a:latin typeface="Lexend Deca"/>
              <a:ea typeface="Lexend Deca"/>
              <a:cs typeface="Lexend Deca"/>
              <a:sym typeface="Lexend Deca"/>
            </a:endParaRPr>
          </a:p>
        </p:txBody>
      </p:sp>
      <p:pic>
        <p:nvPicPr>
          <p:cNvPr id="5" name="Picture 4" descr="Text&#10;&#10;Description automatically generated">
            <a:extLst>
              <a:ext uri="{FF2B5EF4-FFF2-40B4-BE49-F238E27FC236}">
                <a16:creationId xmlns:a16="http://schemas.microsoft.com/office/drawing/2014/main" id="{53039DD6-3C8A-B201-8D1E-4A85D389742C}"/>
              </a:ext>
            </a:extLst>
          </p:cNvPr>
          <p:cNvPicPr>
            <a:picLocks noChangeAspect="1"/>
          </p:cNvPicPr>
          <p:nvPr/>
        </p:nvPicPr>
        <p:blipFill rotWithShape="1">
          <a:blip r:embed="rId3"/>
          <a:srcRect l="22989" r="18689"/>
          <a:stretch/>
        </p:blipFill>
        <p:spPr>
          <a:xfrm>
            <a:off x="4996944" y="852169"/>
            <a:ext cx="2656354" cy="34188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356" name="Google Shape;356;p34"/>
          <p:cNvGrpSpPr/>
          <p:nvPr/>
        </p:nvGrpSpPr>
        <p:grpSpPr>
          <a:xfrm>
            <a:off x="3737922" y="1063916"/>
            <a:ext cx="5147174" cy="3015668"/>
            <a:chOff x="1177450" y="241631"/>
            <a:chExt cx="6173152" cy="3616776"/>
          </a:xfrm>
        </p:grpSpPr>
        <p:sp>
          <p:nvSpPr>
            <p:cNvPr id="357" name="Google Shape;357;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1" name="Google Shape;361;p34"/>
          <p:cNvSpPr txBox="1">
            <a:spLocks noGrp="1"/>
          </p:cNvSpPr>
          <p:nvPr>
            <p:ph type="body" idx="4294967295"/>
          </p:nvPr>
        </p:nvSpPr>
        <p:spPr>
          <a:xfrm>
            <a:off x="580549" y="782300"/>
            <a:ext cx="2877265" cy="35790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3000" dirty="0">
                <a:latin typeface="Lexend Deca"/>
                <a:ea typeface="Lexend Deca"/>
                <a:cs typeface="Lexend Deca"/>
                <a:sym typeface="Lexend Deca"/>
              </a:rPr>
              <a:t>And computers are a necessity.</a:t>
            </a:r>
            <a:endParaRPr sz="1800" dirty="0"/>
          </a:p>
        </p:txBody>
      </p:sp>
      <p:pic>
        <p:nvPicPr>
          <p:cNvPr id="3" name="Picture 2" descr="A picture containing text&#10;&#10;Description automatically generated">
            <a:extLst>
              <a:ext uri="{FF2B5EF4-FFF2-40B4-BE49-F238E27FC236}">
                <a16:creationId xmlns:a16="http://schemas.microsoft.com/office/drawing/2014/main" id="{3830029A-813E-6F04-1A7B-7F0E2A5548AC}"/>
              </a:ext>
            </a:extLst>
          </p:cNvPr>
          <p:cNvPicPr>
            <a:picLocks noChangeAspect="1"/>
          </p:cNvPicPr>
          <p:nvPr/>
        </p:nvPicPr>
        <p:blipFill>
          <a:blip r:embed="rId3"/>
          <a:stretch>
            <a:fillRect/>
          </a:stretch>
        </p:blipFill>
        <p:spPr>
          <a:xfrm>
            <a:off x="4322268" y="1237247"/>
            <a:ext cx="3991856" cy="251630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480656" y="599195"/>
            <a:ext cx="7426213" cy="94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Information Security is a huge gap for most businesses</a:t>
            </a:r>
            <a:endParaRPr dirty="0"/>
          </a:p>
        </p:txBody>
      </p:sp>
      <p:sp>
        <p:nvSpPr>
          <p:cNvPr id="151" name="Google Shape;151;p22"/>
          <p:cNvSpPr txBox="1">
            <a:spLocks noGrp="1"/>
          </p:cNvSpPr>
          <p:nvPr>
            <p:ph type="body" idx="1"/>
          </p:nvPr>
        </p:nvSpPr>
        <p:spPr>
          <a:xfrm>
            <a:off x="580549" y="2018286"/>
            <a:ext cx="6499327" cy="280920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FTC</a:t>
            </a:r>
            <a:endParaRPr dirty="0"/>
          </a:p>
        </p:txBody>
      </p:sp>
      <p:sp>
        <p:nvSpPr>
          <p:cNvPr id="152" name="Google Shape;152;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8" name="Picture 7">
            <a:extLst>
              <a:ext uri="{FF2B5EF4-FFF2-40B4-BE49-F238E27FC236}">
                <a16:creationId xmlns:a16="http://schemas.microsoft.com/office/drawing/2014/main" id="{1F9F208B-ACD0-4CCB-A56D-23879D1C098E}"/>
              </a:ext>
            </a:extLst>
          </p:cNvPr>
          <p:cNvPicPr>
            <a:picLocks noChangeAspect="1"/>
          </p:cNvPicPr>
          <p:nvPr/>
        </p:nvPicPr>
        <p:blipFill>
          <a:blip r:embed="rId3"/>
          <a:stretch>
            <a:fillRect/>
          </a:stretch>
        </p:blipFill>
        <p:spPr>
          <a:xfrm>
            <a:off x="0" y="0"/>
            <a:ext cx="7420970" cy="5143500"/>
          </a:xfrm>
          <a:prstGeom prst="rect">
            <a:avLst/>
          </a:prstGeom>
        </p:spPr>
      </p:pic>
      <p:sp>
        <p:nvSpPr>
          <p:cNvPr id="2" name="Google Shape;361;p34">
            <a:extLst>
              <a:ext uri="{FF2B5EF4-FFF2-40B4-BE49-F238E27FC236}">
                <a16:creationId xmlns:a16="http://schemas.microsoft.com/office/drawing/2014/main" id="{23717831-F339-EAAB-8E6F-204CA8D7F1E2}"/>
              </a:ext>
            </a:extLst>
          </p:cNvPr>
          <p:cNvSpPr txBox="1">
            <a:spLocks/>
          </p:cNvSpPr>
          <p:nvPr/>
        </p:nvSpPr>
        <p:spPr>
          <a:xfrm>
            <a:off x="7476649" y="896600"/>
            <a:ext cx="1667351" cy="3579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600"/>
              </a:spcBef>
              <a:spcAft>
                <a:spcPts val="0"/>
              </a:spcAft>
              <a:buClr>
                <a:schemeClr val="accent5"/>
              </a:buClr>
              <a:buSzPts val="1800"/>
              <a:buFont typeface="Muli"/>
              <a:buChar char="⬡"/>
              <a:defRPr sz="2400" b="0" i="0" u="none" strike="noStrike" cap="none">
                <a:solidFill>
                  <a:schemeClr val="lt1"/>
                </a:solidFill>
                <a:latin typeface="Muli"/>
                <a:ea typeface="Muli"/>
                <a:cs typeface="Muli"/>
                <a:sym typeface="Muli"/>
              </a:defRPr>
            </a:lvl1pPr>
            <a:lvl2pPr marL="914400" marR="0" lvl="1" indent="-381000" algn="l" rtl="0">
              <a:lnSpc>
                <a:spcPct val="115000"/>
              </a:lnSpc>
              <a:spcBef>
                <a:spcPts val="0"/>
              </a:spcBef>
              <a:spcAft>
                <a:spcPts val="0"/>
              </a:spcAft>
              <a:buClr>
                <a:schemeClr val="accent5"/>
              </a:buClr>
              <a:buSzPts val="2400"/>
              <a:buFont typeface="Muli"/>
              <a:buChar char="∙"/>
              <a:defRPr sz="2400" b="0" i="0" u="none" strike="noStrike" cap="none">
                <a:solidFill>
                  <a:schemeClr val="lt1"/>
                </a:solidFill>
                <a:latin typeface="Muli"/>
                <a:ea typeface="Muli"/>
                <a:cs typeface="Muli"/>
                <a:sym typeface="Muli"/>
              </a:defRPr>
            </a:lvl2pPr>
            <a:lvl3pPr marL="1371600" marR="0" lvl="2" indent="-381000" algn="l" rtl="0">
              <a:lnSpc>
                <a:spcPct val="115000"/>
              </a:lnSpc>
              <a:spcBef>
                <a:spcPts val="0"/>
              </a:spcBef>
              <a:spcAft>
                <a:spcPts val="0"/>
              </a:spcAft>
              <a:buClr>
                <a:schemeClr val="accent5"/>
              </a:buClr>
              <a:buSzPts val="2400"/>
              <a:buFont typeface="Muli"/>
              <a:buChar char="∙"/>
              <a:defRPr sz="2400" b="0" i="0" u="none" strike="noStrike" cap="none">
                <a:solidFill>
                  <a:schemeClr val="lt1"/>
                </a:solidFill>
                <a:latin typeface="Muli"/>
                <a:ea typeface="Muli"/>
                <a:cs typeface="Muli"/>
                <a:sym typeface="Muli"/>
              </a:defRPr>
            </a:lvl3pPr>
            <a:lvl4pPr marL="1828800" marR="0" lvl="3"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4pPr>
            <a:lvl5pPr marL="2286000" marR="0" lvl="4"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5pPr>
            <a:lvl6pPr marL="2743200" marR="0" lvl="5"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6pPr>
            <a:lvl7pPr marL="3200400" marR="0" lvl="6"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7pPr>
            <a:lvl8pPr marL="3657600" marR="0" lvl="7"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8pPr>
            <a:lvl9pPr marL="4114800" marR="0" lvl="8" indent="-381000" algn="l" rtl="0">
              <a:lnSpc>
                <a:spcPct val="115000"/>
              </a:lnSpc>
              <a:spcBef>
                <a:spcPts val="0"/>
              </a:spcBef>
              <a:spcAft>
                <a:spcPts val="0"/>
              </a:spcAft>
              <a:buClr>
                <a:schemeClr val="lt1"/>
              </a:buClr>
              <a:buSzPts val="2400"/>
              <a:buFont typeface="Muli"/>
              <a:buChar char="■"/>
              <a:defRPr sz="2400" b="0" i="0" u="none" strike="noStrike" cap="none">
                <a:solidFill>
                  <a:schemeClr val="lt1"/>
                </a:solidFill>
                <a:latin typeface="Muli"/>
                <a:ea typeface="Muli"/>
                <a:cs typeface="Muli"/>
                <a:sym typeface="Muli"/>
              </a:defRPr>
            </a:lvl9pPr>
          </a:lstStyle>
          <a:p>
            <a:pPr marL="0" indent="0" algn="ctr">
              <a:buFont typeface="Muli"/>
              <a:buNone/>
            </a:pPr>
            <a:r>
              <a:rPr lang="en-US" sz="3000" dirty="0">
                <a:latin typeface="Lexend Deca"/>
                <a:ea typeface="Lexend Deca"/>
                <a:cs typeface="Lexend Deca"/>
                <a:sym typeface="Lexend Deca"/>
              </a:rPr>
              <a:t>But have you made the time for security?</a:t>
            </a:r>
            <a:endParaRPr lang="en-US" sz="1800" dirty="0"/>
          </a:p>
        </p:txBody>
      </p:sp>
    </p:spTree>
    <p:extLst>
      <p:ext uri="{BB962C8B-B14F-4D97-AF65-F5344CB8AC3E}">
        <p14:creationId xmlns:p14="http://schemas.microsoft.com/office/powerpoint/2010/main" val="3121380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478193-DAB3-03EF-CACA-E59571C6BAF5}"/>
              </a:ext>
            </a:extLst>
          </p:cNvPr>
          <p:cNvSpPr>
            <a:spLocks noGrp="1"/>
          </p:cNvSpPr>
          <p:nvPr>
            <p:ph type="body" idx="1"/>
          </p:nvPr>
        </p:nvSpPr>
        <p:spPr>
          <a:xfrm>
            <a:off x="1343849" y="866400"/>
            <a:ext cx="4665065" cy="3693600"/>
          </a:xfrm>
        </p:spPr>
        <p:txBody>
          <a:bodyPr/>
          <a:lstStyle/>
          <a:p>
            <a:pPr marL="38100" indent="0">
              <a:buNone/>
            </a:pPr>
            <a:r>
              <a:rPr lang="en-CA" dirty="0"/>
              <a:t>Information security costs time &amp; money, often more than we want to spend.  This is why it is being forced upon us.</a:t>
            </a:r>
          </a:p>
        </p:txBody>
      </p:sp>
      <p:sp>
        <p:nvSpPr>
          <p:cNvPr id="4" name="Slide Number Placeholder 3">
            <a:extLst>
              <a:ext uri="{FF2B5EF4-FFF2-40B4-BE49-F238E27FC236}">
                <a16:creationId xmlns:a16="http://schemas.microsoft.com/office/drawing/2014/main" id="{2804A737-0D04-E658-3912-F0ACAD171E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4018592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480656" y="599195"/>
            <a:ext cx="7426213" cy="94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Information Security is a huge gap for most businesses</a:t>
            </a:r>
            <a:endParaRPr dirty="0"/>
          </a:p>
        </p:txBody>
      </p:sp>
      <p:sp>
        <p:nvSpPr>
          <p:cNvPr id="151" name="Google Shape;151;p22"/>
          <p:cNvSpPr txBox="1">
            <a:spLocks noGrp="1"/>
          </p:cNvSpPr>
          <p:nvPr>
            <p:ph type="body" idx="1"/>
          </p:nvPr>
        </p:nvSpPr>
        <p:spPr>
          <a:xfrm>
            <a:off x="580549" y="2018286"/>
            <a:ext cx="6499327" cy="280920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FTC</a:t>
            </a:r>
            <a:endParaRPr dirty="0"/>
          </a:p>
        </p:txBody>
      </p:sp>
      <p:sp>
        <p:nvSpPr>
          <p:cNvPr id="152" name="Google Shape;152;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4" name="Picture 3">
            <a:extLst>
              <a:ext uri="{FF2B5EF4-FFF2-40B4-BE49-F238E27FC236}">
                <a16:creationId xmlns:a16="http://schemas.microsoft.com/office/drawing/2014/main" id="{960CAA08-0033-8DCC-F725-CC1BF8CB09ED}"/>
              </a:ext>
            </a:extLst>
          </p:cNvPr>
          <p:cNvPicPr>
            <a:picLocks noChangeAspect="1"/>
          </p:cNvPicPr>
          <p:nvPr/>
        </p:nvPicPr>
        <p:blipFill>
          <a:blip r:embed="rId3"/>
          <a:srcRect/>
          <a:stretch/>
        </p:blipFill>
        <p:spPr>
          <a:xfrm>
            <a:off x="0" y="0"/>
            <a:ext cx="9144000" cy="5143499"/>
          </a:xfrm>
          <a:prstGeom prst="rect">
            <a:avLst/>
          </a:prstGeom>
        </p:spPr>
      </p:pic>
    </p:spTree>
    <p:extLst>
      <p:ext uri="{BB962C8B-B14F-4D97-AF65-F5344CB8AC3E}">
        <p14:creationId xmlns:p14="http://schemas.microsoft.com/office/powerpoint/2010/main" val="3274958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FTC Enhanced Requirements</a:t>
            </a:r>
            <a:endParaRPr dirty="0"/>
          </a:p>
        </p:txBody>
      </p:sp>
      <p:sp>
        <p:nvSpPr>
          <p:cNvPr id="104" name="Google Shape;104;p18"/>
          <p:cNvSpPr txBox="1">
            <a:spLocks noGrp="1"/>
          </p:cNvSpPr>
          <p:nvPr>
            <p:ph type="body" idx="1"/>
          </p:nvPr>
        </p:nvSpPr>
        <p:spPr>
          <a:xfrm>
            <a:off x="580549" y="1352550"/>
            <a:ext cx="8286825" cy="3161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Lexend Deca" panose="020B0604020202020204" charset="-78"/>
                <a:cs typeface="Lexend Deca" panose="020B0604020202020204" charset="-78"/>
              </a:rPr>
              <a:t>Qualified person to run your infosec program</a:t>
            </a:r>
            <a:endParaRPr dirty="0">
              <a:latin typeface="Lexend Deca" panose="020B0604020202020204" charset="-78"/>
              <a:cs typeface="Lexend Deca" panose="020B0604020202020204" charset="-78"/>
            </a:endParaRPr>
          </a:p>
          <a:p>
            <a:pPr marL="457200" lvl="0" indent="-381000" algn="l" rtl="0">
              <a:spcBef>
                <a:spcPts val="0"/>
              </a:spcBef>
              <a:spcAft>
                <a:spcPts val="0"/>
              </a:spcAft>
              <a:buSzPts val="2400"/>
              <a:buChar char="⬡"/>
            </a:pPr>
            <a:r>
              <a:rPr lang="en-CA" dirty="0">
                <a:latin typeface="Lexend Deca" panose="020B0604020202020204" charset="-78"/>
                <a:cs typeface="Lexend Deca" panose="020B0604020202020204" charset="-78"/>
              </a:rPr>
              <a:t>Have a written plan</a:t>
            </a:r>
            <a:endParaRPr dirty="0">
              <a:latin typeface="Lexend Deca" panose="020B0604020202020204" charset="-78"/>
              <a:cs typeface="Lexend Deca" panose="020B0604020202020204" charset="-78"/>
            </a:endParaRPr>
          </a:p>
          <a:p>
            <a:pPr marL="457200" lvl="0" indent="-381000" algn="l" rtl="0">
              <a:spcBef>
                <a:spcPts val="0"/>
              </a:spcBef>
              <a:spcAft>
                <a:spcPts val="0"/>
              </a:spcAft>
              <a:buSzPts val="2400"/>
              <a:buChar char="⬡"/>
            </a:pPr>
            <a:r>
              <a:rPr lang="en" dirty="0">
                <a:latin typeface="Lexend Deca" panose="020B0604020202020204" charset="-78"/>
                <a:cs typeface="Lexend Deca" panose="020B0604020202020204" charset="-78"/>
              </a:rPr>
              <a:t>Have a risk assessment completed</a:t>
            </a:r>
          </a:p>
          <a:p>
            <a:pPr marL="457200" lvl="0" indent="-381000" algn="l" rtl="0">
              <a:spcBef>
                <a:spcPts val="0"/>
              </a:spcBef>
              <a:spcAft>
                <a:spcPts val="0"/>
              </a:spcAft>
              <a:buSzPts val="2400"/>
              <a:buChar char="⬡"/>
            </a:pPr>
            <a:r>
              <a:rPr lang="en" dirty="0">
                <a:latin typeface="Lexend Deca" panose="020B0604020202020204" charset="-78"/>
                <a:cs typeface="Lexend Deca" panose="020B0604020202020204" charset="-78"/>
              </a:rPr>
              <a:t>Penetration test &amp; vulnerability scan</a:t>
            </a:r>
          </a:p>
          <a:p>
            <a:pPr marL="457200" lvl="0" indent="-381000" algn="l" rtl="0">
              <a:spcBef>
                <a:spcPts val="0"/>
              </a:spcBef>
              <a:spcAft>
                <a:spcPts val="0"/>
              </a:spcAft>
              <a:buSzPts val="2400"/>
              <a:buChar char="⬡"/>
            </a:pPr>
            <a:r>
              <a:rPr lang="en" dirty="0">
                <a:latin typeface="Lexend Deca" panose="020B0604020202020204" charset="-78"/>
                <a:cs typeface="Lexend Deca" panose="020B0604020202020204" charset="-78"/>
              </a:rPr>
              <a:t>Customer data encrypted in transit and at rest</a:t>
            </a:r>
          </a:p>
          <a:p>
            <a:pPr marL="457200" lvl="0" indent="-381000" algn="l" rtl="0">
              <a:spcBef>
                <a:spcPts val="0"/>
              </a:spcBef>
              <a:spcAft>
                <a:spcPts val="0"/>
              </a:spcAft>
              <a:buSzPts val="2400"/>
              <a:buChar char="⬡"/>
            </a:pPr>
            <a:r>
              <a:rPr lang="en" dirty="0">
                <a:latin typeface="Lexend Deca" panose="020B0604020202020204" charset="-78"/>
                <a:cs typeface="Lexend Deca" panose="020B0604020202020204" charset="-78"/>
              </a:rPr>
              <a:t>Vendor oversight</a:t>
            </a:r>
          </a:p>
          <a:p>
            <a:pPr marL="457200" lvl="0" indent="-381000" algn="l" rtl="0">
              <a:spcBef>
                <a:spcPts val="0"/>
              </a:spcBef>
              <a:spcAft>
                <a:spcPts val="0"/>
              </a:spcAft>
              <a:buSzPts val="2400"/>
              <a:buChar char="⬡"/>
            </a:pPr>
            <a:r>
              <a:rPr lang="en" dirty="0">
                <a:latin typeface="Lexend Deca" panose="020B0604020202020204" charset="-78"/>
                <a:cs typeface="Lexend Deca" panose="020B0604020202020204" charset="-78"/>
              </a:rPr>
              <a:t>Training program</a:t>
            </a:r>
            <a:endParaRPr lang="en-CA" dirty="0">
              <a:latin typeface="Lexend Deca" panose="020B0604020202020204" charset="-78"/>
              <a:cs typeface="Lexend Deca" panose="020B0604020202020204" charset="-78"/>
            </a:endParaRPr>
          </a:p>
          <a:p>
            <a:pPr marL="457200" lvl="0" indent="-381000" algn="l" rtl="0">
              <a:spcBef>
                <a:spcPts val="0"/>
              </a:spcBef>
              <a:spcAft>
                <a:spcPts val="0"/>
              </a:spcAft>
              <a:buSzPts val="2400"/>
              <a:buChar char="⬡"/>
            </a:pPr>
            <a:r>
              <a:rPr lang="en-CA" dirty="0">
                <a:latin typeface="Lexend Deca" panose="020B0604020202020204" charset="-78"/>
                <a:cs typeface="Lexend Deca" panose="020B0604020202020204" charset="-78"/>
              </a:rPr>
              <a:t>MFA – Multifactor Authentication</a:t>
            </a:r>
          </a:p>
        </p:txBody>
      </p:sp>
      <p:sp>
        <p:nvSpPr>
          <p:cNvPr id="105" name="Google Shape;105;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2" name="Google Shape;679;p48">
            <a:extLst>
              <a:ext uri="{FF2B5EF4-FFF2-40B4-BE49-F238E27FC236}">
                <a16:creationId xmlns:a16="http://schemas.microsoft.com/office/drawing/2014/main" id="{1D0C233D-B68B-916F-3014-8FF147825484}"/>
              </a:ext>
            </a:extLst>
          </p:cNvPr>
          <p:cNvPicPr preferRelativeResize="0"/>
          <p:nvPr/>
        </p:nvPicPr>
        <p:blipFill>
          <a:blip r:embed="rId3">
            <a:alphaModFix/>
          </a:blip>
          <a:stretch>
            <a:fillRect/>
          </a:stretch>
        </p:blipFill>
        <p:spPr>
          <a:xfrm>
            <a:off x="6480650" y="2860638"/>
            <a:ext cx="1494950" cy="1717712"/>
          </a:xfrm>
          <a:prstGeom prst="rect">
            <a:avLst/>
          </a:prstGeom>
          <a:noFill/>
          <a:ln>
            <a:noFill/>
          </a:ln>
        </p:spPr>
      </p:pic>
    </p:spTree>
    <p:extLst>
      <p:ext uri="{BB962C8B-B14F-4D97-AF65-F5344CB8AC3E}">
        <p14:creationId xmlns:p14="http://schemas.microsoft.com/office/powerpoint/2010/main" val="2886136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682119" y="1134921"/>
            <a:ext cx="4908176" cy="2873657"/>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Essentials</a:t>
            </a:r>
            <a:br>
              <a:rPr lang="en" dirty="0"/>
            </a:br>
            <a:br>
              <a:rPr lang="en" dirty="0"/>
            </a:br>
            <a:r>
              <a:rPr lang="en" dirty="0"/>
              <a:t>IDS Cloud</a:t>
            </a:r>
            <a:br>
              <a:rPr lang="en" dirty="0"/>
            </a:br>
            <a:br>
              <a:rPr lang="en" dirty="0"/>
            </a:br>
            <a:r>
              <a:rPr lang="en" dirty="0"/>
              <a:t>On Premise</a:t>
            </a:r>
            <a:endParaRPr dirty="0"/>
          </a:p>
        </p:txBody>
      </p:sp>
      <p:pic>
        <p:nvPicPr>
          <p:cNvPr id="96" name="Google Shape;96;p17"/>
          <p:cNvPicPr preferRelativeResize="0"/>
          <p:nvPr/>
        </p:nvPicPr>
        <p:blipFill>
          <a:blip r:embed="rId3">
            <a:alphaModFix/>
          </a:blip>
          <a:stretch>
            <a:fillRect/>
          </a:stretch>
        </p:blipFill>
        <p:spPr>
          <a:xfrm>
            <a:off x="5722705" y="2045304"/>
            <a:ext cx="2219340" cy="1159800"/>
          </a:xfrm>
          <a:prstGeom prst="rect">
            <a:avLst/>
          </a:prstGeom>
          <a:noFill/>
          <a:ln>
            <a:noFill/>
          </a:ln>
        </p:spPr>
      </p:pic>
      <p:pic>
        <p:nvPicPr>
          <p:cNvPr id="97" name="Google Shape;97;p17"/>
          <p:cNvPicPr preferRelativeResize="0"/>
          <p:nvPr/>
        </p:nvPicPr>
        <p:blipFill>
          <a:blip r:embed="rId4">
            <a:alphaModFix/>
          </a:blip>
          <a:stretch>
            <a:fillRect/>
          </a:stretch>
        </p:blipFill>
        <p:spPr>
          <a:xfrm>
            <a:off x="5790680" y="2449022"/>
            <a:ext cx="145275" cy="423000"/>
          </a:xfrm>
          <a:prstGeom prst="rect">
            <a:avLst/>
          </a:prstGeom>
          <a:noFill/>
          <a:ln>
            <a:noFill/>
          </a:ln>
        </p:spPr>
      </p:pic>
      <p:pic>
        <p:nvPicPr>
          <p:cNvPr id="98" name="Google Shape;98;p17"/>
          <p:cNvPicPr preferRelativeResize="0"/>
          <p:nvPr/>
        </p:nvPicPr>
        <p:blipFill>
          <a:blip r:embed="rId5">
            <a:alphaModFix/>
          </a:blip>
          <a:stretch>
            <a:fillRect/>
          </a:stretch>
        </p:blipFill>
        <p:spPr>
          <a:xfrm>
            <a:off x="6336726" y="1237502"/>
            <a:ext cx="1032700" cy="1209125"/>
          </a:xfrm>
          <a:prstGeom prst="rect">
            <a:avLst/>
          </a:prstGeom>
          <a:noFill/>
          <a:ln>
            <a:noFill/>
          </a:ln>
        </p:spPr>
      </p:pic>
      <p:sp>
        <p:nvSpPr>
          <p:cNvPr id="2" name="TextBox 1">
            <a:extLst>
              <a:ext uri="{FF2B5EF4-FFF2-40B4-BE49-F238E27FC236}">
                <a16:creationId xmlns:a16="http://schemas.microsoft.com/office/drawing/2014/main" id="{5113D984-5DEA-2F29-B9C9-66ECE9F8DED3}"/>
              </a:ext>
            </a:extLst>
          </p:cNvPr>
          <p:cNvSpPr txBox="1"/>
          <p:nvPr/>
        </p:nvSpPr>
        <p:spPr>
          <a:xfrm>
            <a:off x="170597" y="258089"/>
            <a:ext cx="8884693" cy="646331"/>
          </a:xfrm>
          <a:prstGeom prst="rect">
            <a:avLst/>
          </a:prstGeom>
          <a:noFill/>
        </p:spPr>
        <p:txBody>
          <a:bodyPr wrap="square" rtlCol="0">
            <a:spAutoFit/>
          </a:bodyPr>
          <a:lstStyle/>
          <a:p>
            <a:pPr algn="ctr"/>
            <a:r>
              <a:rPr lang="en-US" sz="3600" dirty="0">
                <a:solidFill>
                  <a:schemeClr val="bg1"/>
                </a:solidFill>
              </a:rPr>
              <a:t>IDS Server Options</a:t>
            </a:r>
            <a:endParaRPr lang="en-CA" sz="3600" dirty="0">
              <a:solidFill>
                <a:schemeClr val="bg1"/>
              </a:solidFill>
            </a:endParaRPr>
          </a:p>
        </p:txBody>
      </p:sp>
    </p:spTree>
    <p:extLst>
      <p:ext uri="{BB962C8B-B14F-4D97-AF65-F5344CB8AC3E}">
        <p14:creationId xmlns:p14="http://schemas.microsoft.com/office/powerpoint/2010/main" val="176177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4"/>
          <p:cNvSpPr txBox="1">
            <a:spLocks noGrp="1"/>
          </p:cNvSpPr>
          <p:nvPr>
            <p:ph type="body" idx="1"/>
          </p:nvPr>
        </p:nvSpPr>
        <p:spPr>
          <a:xfrm>
            <a:off x="470850" y="302151"/>
            <a:ext cx="8202300" cy="4381136"/>
          </a:xfrm>
          <a:prstGeom prst="rect">
            <a:avLst/>
          </a:prstGeom>
        </p:spPr>
        <p:txBody>
          <a:bodyPr spcFirstLastPara="1" wrap="square" lIns="0" tIns="0" rIns="0" bIns="0" anchor="t" anchorCtr="0">
            <a:noAutofit/>
          </a:bodyPr>
          <a:lstStyle/>
          <a:p>
            <a:pPr marL="0" indent="0" algn="ctr">
              <a:buClr>
                <a:schemeClr val="dk1"/>
              </a:buClr>
              <a:buSzPts val="1100"/>
              <a:buNone/>
            </a:pPr>
            <a:r>
              <a:rPr lang="en" sz="3600" b="1" dirty="0">
                <a:latin typeface="Lexend Deca" panose="020B0604020202020204" charset="-78"/>
                <a:cs typeface="Lexend Deca" panose="020B0604020202020204" charset="-78"/>
              </a:rPr>
              <a:t>Practical Steps</a:t>
            </a:r>
          </a:p>
          <a:p>
            <a:pPr marL="0" indent="0">
              <a:spcBef>
                <a:spcPts val="0"/>
              </a:spcBef>
              <a:buClr>
                <a:schemeClr val="dk1"/>
              </a:buClr>
              <a:buSzPts val="1100"/>
              <a:buNone/>
            </a:pPr>
            <a:r>
              <a:rPr lang="en" sz="3600" dirty="0">
                <a:latin typeface="Lexend Deca" panose="020B0604020202020204" charset="-78"/>
                <a:cs typeface="Lexend Deca" panose="020B0604020202020204" charset="-78"/>
              </a:rPr>
              <a:t>Disaster Recovery</a:t>
            </a:r>
          </a:p>
          <a:p>
            <a:pPr marL="0" indent="0">
              <a:spcBef>
                <a:spcPts val="0"/>
              </a:spcBef>
              <a:buClr>
                <a:schemeClr val="dk1"/>
              </a:buClr>
              <a:buSzPts val="1100"/>
              <a:buNone/>
            </a:pPr>
            <a:r>
              <a:rPr lang="en" sz="2800" dirty="0">
                <a:latin typeface="Lexend Deca" panose="020B0604020202020204" charset="-78"/>
                <a:cs typeface="Lexend Deca" panose="020B0604020202020204" charset="-78"/>
              </a:rPr>
              <a:t>	One Backup is not enough</a:t>
            </a:r>
          </a:p>
          <a:p>
            <a:pPr marL="0" indent="0">
              <a:spcBef>
                <a:spcPts val="0"/>
              </a:spcBef>
              <a:buClr>
                <a:schemeClr val="dk1"/>
              </a:buClr>
              <a:buSzPts val="1100"/>
              <a:buNone/>
            </a:pPr>
            <a:endParaRPr lang="en" sz="1000" dirty="0">
              <a:latin typeface="Lexend Deca" panose="020B0604020202020204" charset="-78"/>
              <a:cs typeface="Lexend Deca" panose="020B0604020202020204" charset="-78"/>
            </a:endParaRPr>
          </a:p>
          <a:p>
            <a:pPr marL="0" indent="0">
              <a:spcBef>
                <a:spcPts val="0"/>
              </a:spcBef>
              <a:buClr>
                <a:schemeClr val="dk1"/>
              </a:buClr>
              <a:buSzPts val="1100"/>
              <a:buNone/>
            </a:pPr>
            <a:r>
              <a:rPr lang="en" sz="3600" dirty="0">
                <a:latin typeface="Lexend Deca" panose="020B0604020202020204" charset="-78"/>
                <a:cs typeface="Lexend Deca" panose="020B0604020202020204" charset="-78"/>
              </a:rPr>
              <a:t>Limited Access</a:t>
            </a:r>
          </a:p>
          <a:p>
            <a:pPr marL="0" indent="0">
              <a:spcBef>
                <a:spcPts val="0"/>
              </a:spcBef>
              <a:buClr>
                <a:schemeClr val="dk1"/>
              </a:buClr>
              <a:buSzPts val="1100"/>
              <a:buNone/>
            </a:pPr>
            <a:r>
              <a:rPr lang="en" sz="2400" dirty="0">
                <a:latin typeface="Lexend Deca" panose="020B0604020202020204" charset="-78"/>
                <a:cs typeface="Lexend Deca" panose="020B0604020202020204" charset="-78"/>
              </a:rPr>
              <a:t>	</a:t>
            </a:r>
            <a:r>
              <a:rPr lang="en" sz="2800" dirty="0">
                <a:latin typeface="Lexend Deca" panose="020B0604020202020204" charset="-78"/>
                <a:cs typeface="Lexend Deca" panose="020B0604020202020204" charset="-78"/>
              </a:rPr>
              <a:t>One Purpose Server</a:t>
            </a:r>
            <a:endParaRPr lang="en" sz="2400" dirty="0">
              <a:latin typeface="Lexend Deca" panose="020B0604020202020204" charset="-78"/>
              <a:cs typeface="Lexend Deca" panose="020B0604020202020204" charset="-78"/>
            </a:endParaRPr>
          </a:p>
          <a:p>
            <a:pPr marL="0" indent="0">
              <a:spcBef>
                <a:spcPts val="0"/>
              </a:spcBef>
              <a:buClr>
                <a:schemeClr val="dk1"/>
              </a:buClr>
              <a:buSzPts val="1100"/>
              <a:buNone/>
            </a:pPr>
            <a:endParaRPr lang="en" sz="1000" dirty="0">
              <a:latin typeface="Lexend Deca" panose="020B0604020202020204" charset="-78"/>
              <a:cs typeface="Lexend Deca" panose="020B0604020202020204" charset="-78"/>
            </a:endParaRPr>
          </a:p>
          <a:p>
            <a:pPr marL="0" indent="0">
              <a:spcBef>
                <a:spcPts val="0"/>
              </a:spcBef>
              <a:buClr>
                <a:schemeClr val="dk1"/>
              </a:buClr>
              <a:buSzPts val="1100"/>
              <a:buNone/>
            </a:pPr>
            <a:r>
              <a:rPr lang="en" sz="3600" dirty="0">
                <a:latin typeface="Lexend Deca" panose="020B0604020202020204" charset="-78"/>
                <a:cs typeface="Lexend Deca" panose="020B0604020202020204" charset="-78"/>
              </a:rPr>
              <a:t>Use Available Tools</a:t>
            </a:r>
          </a:p>
          <a:p>
            <a:pPr marL="0" indent="0">
              <a:spcBef>
                <a:spcPts val="0"/>
              </a:spcBef>
              <a:buClr>
                <a:schemeClr val="dk1"/>
              </a:buClr>
              <a:buSzPts val="1100"/>
              <a:buNone/>
            </a:pPr>
            <a:r>
              <a:rPr lang="en" sz="2800" dirty="0">
                <a:latin typeface="Lexend Deca" panose="020B0604020202020204" charset="-78"/>
                <a:cs typeface="Lexend Deca" panose="020B0604020202020204" charset="-78"/>
              </a:rPr>
              <a:t>	MS Office Passwords and Encryption</a:t>
            </a:r>
            <a:endParaRPr lang="en" sz="2400" dirty="0">
              <a:latin typeface="Lexend Deca" panose="020B0604020202020204" charset="-78"/>
              <a:cs typeface="Lexend Deca" panose="020B0604020202020204" charset="-78"/>
            </a:endParaRPr>
          </a:p>
          <a:p>
            <a:pPr marL="0" indent="0">
              <a:buClr>
                <a:schemeClr val="dk1"/>
              </a:buClr>
              <a:buSzPts val="1100"/>
              <a:buNone/>
            </a:pPr>
            <a:endParaRPr lang="en" sz="4000" b="1" dirty="0"/>
          </a:p>
        </p:txBody>
      </p:sp>
      <p:sp>
        <p:nvSpPr>
          <p:cNvPr id="75" name="Google Shape;75;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1414168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4"/>
          <p:cNvSpPr txBox="1">
            <a:spLocks noGrp="1"/>
          </p:cNvSpPr>
          <p:nvPr>
            <p:ph type="body" idx="1"/>
          </p:nvPr>
        </p:nvSpPr>
        <p:spPr>
          <a:xfrm>
            <a:off x="470850" y="302151"/>
            <a:ext cx="8202300" cy="755282"/>
          </a:xfrm>
          <a:prstGeom prst="rect">
            <a:avLst/>
          </a:prstGeom>
        </p:spPr>
        <p:txBody>
          <a:bodyPr spcFirstLastPara="1" wrap="square" lIns="0" tIns="0" rIns="0" bIns="0" anchor="t" anchorCtr="0">
            <a:noAutofit/>
          </a:bodyPr>
          <a:lstStyle/>
          <a:p>
            <a:pPr marL="0" indent="0">
              <a:buClr>
                <a:schemeClr val="dk1"/>
              </a:buClr>
              <a:buSzPts val="1100"/>
              <a:buNone/>
            </a:pPr>
            <a:r>
              <a:rPr lang="en" sz="4000" b="1" dirty="0"/>
              <a:t>MS Outlook Encryption</a:t>
            </a:r>
          </a:p>
        </p:txBody>
      </p:sp>
      <p:sp>
        <p:nvSpPr>
          <p:cNvPr id="75" name="Google Shape;75;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3" name="Picture 2">
            <a:extLst>
              <a:ext uri="{FF2B5EF4-FFF2-40B4-BE49-F238E27FC236}">
                <a16:creationId xmlns:a16="http://schemas.microsoft.com/office/drawing/2014/main" id="{717FE82B-7D4B-96FA-55A7-6C0BAE028BD5}"/>
              </a:ext>
            </a:extLst>
          </p:cNvPr>
          <p:cNvPicPr>
            <a:picLocks noChangeAspect="1"/>
          </p:cNvPicPr>
          <p:nvPr/>
        </p:nvPicPr>
        <p:blipFill>
          <a:blip r:embed="rId3"/>
          <a:stretch>
            <a:fillRect/>
          </a:stretch>
        </p:blipFill>
        <p:spPr>
          <a:xfrm>
            <a:off x="207601" y="1451032"/>
            <a:ext cx="8728797" cy="2695583"/>
          </a:xfrm>
          <a:prstGeom prst="rect">
            <a:avLst/>
          </a:prstGeom>
        </p:spPr>
      </p:pic>
    </p:spTree>
    <p:extLst>
      <p:ext uri="{BB962C8B-B14F-4D97-AF65-F5344CB8AC3E}">
        <p14:creationId xmlns:p14="http://schemas.microsoft.com/office/powerpoint/2010/main" val="64827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4"/>
          <p:cNvSpPr txBox="1">
            <a:spLocks noGrp="1"/>
          </p:cNvSpPr>
          <p:nvPr>
            <p:ph type="body" idx="1"/>
          </p:nvPr>
        </p:nvSpPr>
        <p:spPr>
          <a:xfrm>
            <a:off x="470850" y="302151"/>
            <a:ext cx="8202300" cy="755282"/>
          </a:xfrm>
          <a:prstGeom prst="rect">
            <a:avLst/>
          </a:prstGeom>
        </p:spPr>
        <p:txBody>
          <a:bodyPr spcFirstLastPara="1" wrap="square" lIns="0" tIns="0" rIns="0" bIns="0" anchor="t" anchorCtr="0">
            <a:noAutofit/>
          </a:bodyPr>
          <a:lstStyle/>
          <a:p>
            <a:pPr marL="0" indent="0">
              <a:buClr>
                <a:schemeClr val="dk1"/>
              </a:buClr>
              <a:buSzPts val="1100"/>
              <a:buNone/>
            </a:pPr>
            <a:r>
              <a:rPr lang="en" sz="4000" b="1" dirty="0"/>
              <a:t>MS Office Protection</a:t>
            </a:r>
          </a:p>
        </p:txBody>
      </p:sp>
      <p:sp>
        <p:nvSpPr>
          <p:cNvPr id="75" name="Google Shape;75;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4" name="Picture 3">
            <a:extLst>
              <a:ext uri="{FF2B5EF4-FFF2-40B4-BE49-F238E27FC236}">
                <a16:creationId xmlns:a16="http://schemas.microsoft.com/office/drawing/2014/main" id="{639B3D87-C9C8-89D4-EFB1-1FC6DF742E12}"/>
              </a:ext>
            </a:extLst>
          </p:cNvPr>
          <p:cNvPicPr>
            <a:picLocks noChangeAspect="1"/>
          </p:cNvPicPr>
          <p:nvPr/>
        </p:nvPicPr>
        <p:blipFill>
          <a:blip r:embed="rId3"/>
          <a:stretch>
            <a:fillRect/>
          </a:stretch>
        </p:blipFill>
        <p:spPr>
          <a:xfrm>
            <a:off x="377158" y="1085994"/>
            <a:ext cx="8202300" cy="3804057"/>
          </a:xfrm>
          <a:prstGeom prst="rect">
            <a:avLst/>
          </a:prstGeom>
        </p:spPr>
      </p:pic>
    </p:spTree>
    <p:extLst>
      <p:ext uri="{BB962C8B-B14F-4D97-AF65-F5344CB8AC3E}">
        <p14:creationId xmlns:p14="http://schemas.microsoft.com/office/powerpoint/2010/main" val="236545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6772A1-0234-3B32-D135-0829E10FC6F3}"/>
              </a:ext>
            </a:extLst>
          </p:cNvPr>
          <p:cNvSpPr>
            <a:spLocks noGrp="1"/>
          </p:cNvSpPr>
          <p:nvPr>
            <p:ph type="ctrTitle"/>
          </p:nvPr>
        </p:nvSpPr>
        <p:spPr>
          <a:xfrm>
            <a:off x="278546" y="1207834"/>
            <a:ext cx="4362611" cy="2727831"/>
          </a:xfrm>
        </p:spPr>
        <p:txBody>
          <a:bodyPr wrap="square" anchor="ctr">
            <a:normAutofit/>
          </a:bodyPr>
          <a:lstStyle/>
          <a:p>
            <a:pPr marL="38100" indent="0" algn="ctr">
              <a:lnSpc>
                <a:spcPct val="90000"/>
              </a:lnSpc>
              <a:buNone/>
            </a:pPr>
            <a:r>
              <a:rPr lang="en-CA" sz="3600" dirty="0"/>
              <a:t>Cybercrime damages is expected to cost the world over 7 Trillion USD in 2024</a:t>
            </a:r>
          </a:p>
        </p:txBody>
      </p:sp>
      <p:sp>
        <p:nvSpPr>
          <p:cNvPr id="2" name="Slide Number Placeholder 1" hidden="1">
            <a:extLst>
              <a:ext uri="{FF2B5EF4-FFF2-40B4-BE49-F238E27FC236}">
                <a16:creationId xmlns:a16="http://schemas.microsoft.com/office/drawing/2014/main" id="{FCD2A44B-B443-766B-8C35-DC2A8E260C26}"/>
              </a:ext>
            </a:extLst>
          </p:cNvPr>
          <p:cNvSpPr>
            <a:spLocks noGrp="1"/>
          </p:cNvSpPr>
          <p:nvPr>
            <p:ph type="sldNum" idx="4294967295"/>
          </p:nvPr>
        </p:nvSpPr>
        <p:spPr>
          <a:xfrm>
            <a:off x="8480584" y="4749851"/>
            <a:ext cx="548700" cy="393600"/>
          </a:xfrm>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3</a:t>
            </a:fld>
            <a:endParaRPr lang="en"/>
          </a:p>
        </p:txBody>
      </p:sp>
      <p:pic>
        <p:nvPicPr>
          <p:cNvPr id="4" name="Google Shape;682;p48">
            <a:extLst>
              <a:ext uri="{FF2B5EF4-FFF2-40B4-BE49-F238E27FC236}">
                <a16:creationId xmlns:a16="http://schemas.microsoft.com/office/drawing/2014/main" id="{10F5DE47-408A-494C-31E4-EC7C717A89AD}"/>
              </a:ext>
            </a:extLst>
          </p:cNvPr>
          <p:cNvPicPr preferRelativeResize="0"/>
          <p:nvPr/>
        </p:nvPicPr>
        <p:blipFill>
          <a:blip r:embed="rId2">
            <a:alphaModFix/>
          </a:blip>
          <a:stretch>
            <a:fillRect/>
          </a:stretch>
        </p:blipFill>
        <p:spPr>
          <a:xfrm>
            <a:off x="5937535" y="2122949"/>
            <a:ext cx="1717628" cy="897601"/>
          </a:xfrm>
          <a:prstGeom prst="rect">
            <a:avLst/>
          </a:prstGeom>
          <a:noFill/>
          <a:ln>
            <a:noFill/>
          </a:ln>
        </p:spPr>
      </p:pic>
      <p:pic>
        <p:nvPicPr>
          <p:cNvPr id="5" name="Google Shape;684;p48">
            <a:extLst>
              <a:ext uri="{FF2B5EF4-FFF2-40B4-BE49-F238E27FC236}">
                <a16:creationId xmlns:a16="http://schemas.microsoft.com/office/drawing/2014/main" id="{E5AEC22B-C1C6-8A11-7C28-7FB537E2E737}"/>
              </a:ext>
            </a:extLst>
          </p:cNvPr>
          <p:cNvPicPr preferRelativeResize="0"/>
          <p:nvPr/>
        </p:nvPicPr>
        <p:blipFill>
          <a:blip r:embed="rId3">
            <a:alphaModFix/>
          </a:blip>
          <a:stretch>
            <a:fillRect/>
          </a:stretch>
        </p:blipFill>
        <p:spPr>
          <a:xfrm>
            <a:off x="6283544" y="1352613"/>
            <a:ext cx="493125" cy="687052"/>
          </a:xfrm>
          <a:prstGeom prst="rect">
            <a:avLst/>
          </a:prstGeom>
          <a:noFill/>
          <a:ln>
            <a:noFill/>
          </a:ln>
        </p:spPr>
      </p:pic>
      <p:pic>
        <p:nvPicPr>
          <p:cNvPr id="6" name="Google Shape;691;p48">
            <a:extLst>
              <a:ext uri="{FF2B5EF4-FFF2-40B4-BE49-F238E27FC236}">
                <a16:creationId xmlns:a16="http://schemas.microsoft.com/office/drawing/2014/main" id="{AE2C6A0F-0734-2E06-F7F1-0E40592910E2}"/>
              </a:ext>
            </a:extLst>
          </p:cNvPr>
          <p:cNvPicPr preferRelativeResize="0"/>
          <p:nvPr/>
        </p:nvPicPr>
        <p:blipFill>
          <a:blip r:embed="rId4">
            <a:alphaModFix/>
          </a:blip>
          <a:stretch>
            <a:fillRect/>
          </a:stretch>
        </p:blipFill>
        <p:spPr>
          <a:xfrm>
            <a:off x="6969344" y="1307518"/>
            <a:ext cx="778473" cy="911453"/>
          </a:xfrm>
          <a:prstGeom prst="rect">
            <a:avLst/>
          </a:prstGeom>
          <a:noFill/>
          <a:ln>
            <a:noFill/>
          </a:ln>
        </p:spPr>
      </p:pic>
    </p:spTree>
    <p:extLst>
      <p:ext uri="{BB962C8B-B14F-4D97-AF65-F5344CB8AC3E}">
        <p14:creationId xmlns:p14="http://schemas.microsoft.com/office/powerpoint/2010/main" val="77369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685800" y="1659550"/>
            <a:ext cx="4908176" cy="194426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Information Security requires a financial commitment</a:t>
            </a:r>
            <a:endParaRPr dirty="0"/>
          </a:p>
        </p:txBody>
      </p:sp>
      <p:pic>
        <p:nvPicPr>
          <p:cNvPr id="96" name="Google Shape;96;p17"/>
          <p:cNvPicPr preferRelativeResize="0"/>
          <p:nvPr/>
        </p:nvPicPr>
        <p:blipFill>
          <a:blip r:embed="rId3">
            <a:alphaModFix/>
          </a:blip>
          <a:stretch>
            <a:fillRect/>
          </a:stretch>
        </p:blipFill>
        <p:spPr>
          <a:xfrm>
            <a:off x="5722705" y="2045304"/>
            <a:ext cx="2219340" cy="1159800"/>
          </a:xfrm>
          <a:prstGeom prst="rect">
            <a:avLst/>
          </a:prstGeom>
          <a:noFill/>
          <a:ln>
            <a:noFill/>
          </a:ln>
        </p:spPr>
      </p:pic>
      <p:pic>
        <p:nvPicPr>
          <p:cNvPr id="97" name="Google Shape;97;p17"/>
          <p:cNvPicPr preferRelativeResize="0"/>
          <p:nvPr/>
        </p:nvPicPr>
        <p:blipFill>
          <a:blip r:embed="rId4">
            <a:alphaModFix/>
          </a:blip>
          <a:stretch>
            <a:fillRect/>
          </a:stretch>
        </p:blipFill>
        <p:spPr>
          <a:xfrm>
            <a:off x="5790680" y="2449022"/>
            <a:ext cx="145275" cy="423000"/>
          </a:xfrm>
          <a:prstGeom prst="rect">
            <a:avLst/>
          </a:prstGeom>
          <a:noFill/>
          <a:ln>
            <a:noFill/>
          </a:ln>
        </p:spPr>
      </p:pic>
      <p:pic>
        <p:nvPicPr>
          <p:cNvPr id="98" name="Google Shape;98;p17"/>
          <p:cNvPicPr preferRelativeResize="0"/>
          <p:nvPr/>
        </p:nvPicPr>
        <p:blipFill>
          <a:blip r:embed="rId5">
            <a:alphaModFix/>
          </a:blip>
          <a:stretch>
            <a:fillRect/>
          </a:stretch>
        </p:blipFill>
        <p:spPr>
          <a:xfrm>
            <a:off x="6336726" y="1237502"/>
            <a:ext cx="1032700" cy="1209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Google Shape;685;p48">
            <a:extLst>
              <a:ext uri="{FF2B5EF4-FFF2-40B4-BE49-F238E27FC236}">
                <a16:creationId xmlns:a16="http://schemas.microsoft.com/office/drawing/2014/main" id="{0B92DB17-1E23-88A4-9B7A-AABF12910EC0}"/>
              </a:ext>
            </a:extLst>
          </p:cNvPr>
          <p:cNvPicPr preferRelativeResize="0"/>
          <p:nvPr/>
        </p:nvPicPr>
        <p:blipFill>
          <a:blip r:embed="rId3">
            <a:alphaModFix/>
          </a:blip>
          <a:stretch>
            <a:fillRect/>
          </a:stretch>
        </p:blipFill>
        <p:spPr>
          <a:xfrm>
            <a:off x="3584523" y="541744"/>
            <a:ext cx="1511406" cy="1237225"/>
          </a:xfrm>
          <a:prstGeom prst="rect">
            <a:avLst/>
          </a:prstGeom>
          <a:noFill/>
          <a:ln>
            <a:noFill/>
          </a:ln>
        </p:spPr>
      </p:pic>
      <p:sp>
        <p:nvSpPr>
          <p:cNvPr id="150" name="Google Shape;150;p22"/>
          <p:cNvSpPr txBox="1">
            <a:spLocks noGrp="1"/>
          </p:cNvSpPr>
          <p:nvPr>
            <p:ph type="title"/>
          </p:nvPr>
        </p:nvSpPr>
        <p:spPr>
          <a:xfrm>
            <a:off x="580550" y="975713"/>
            <a:ext cx="4021800" cy="94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And a shift in corporate culture</a:t>
            </a:r>
            <a:endParaRPr dirty="0"/>
          </a:p>
        </p:txBody>
      </p:sp>
      <p:sp>
        <p:nvSpPr>
          <p:cNvPr id="151" name="Google Shape;151;p22"/>
          <p:cNvSpPr txBox="1">
            <a:spLocks noGrp="1"/>
          </p:cNvSpPr>
          <p:nvPr>
            <p:ph type="body" idx="1"/>
          </p:nvPr>
        </p:nvSpPr>
        <p:spPr>
          <a:xfrm>
            <a:off x="682082" y="2387119"/>
            <a:ext cx="4251067" cy="2149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latin typeface="Lexend Deca" panose="020B0604020202020204" charset="-78"/>
                <a:cs typeface="Lexend Deca" panose="020B0604020202020204" charset="-78"/>
              </a:rPr>
              <a:t>The question needs to be “what will it cost if I don’t take action?”</a:t>
            </a:r>
            <a:endParaRPr dirty="0">
              <a:latin typeface="Lexend Deca" panose="020B0604020202020204" charset="-78"/>
              <a:cs typeface="Lexend Deca" panose="020B0604020202020204" charset="-78"/>
            </a:endParaRPr>
          </a:p>
        </p:txBody>
      </p:sp>
      <p:sp>
        <p:nvSpPr>
          <p:cNvPr id="152" name="Google Shape;152;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153" name="Google Shape;153;p22"/>
          <p:cNvPicPr preferRelativeResize="0"/>
          <p:nvPr/>
        </p:nvPicPr>
        <p:blipFill>
          <a:blip r:embed="rId4"/>
          <a:srcRect l="16226" r="16226"/>
          <a:stretch/>
        </p:blipFill>
        <p:spPr>
          <a:xfrm>
            <a:off x="4803775" y="1040850"/>
            <a:ext cx="3676800" cy="3061800"/>
          </a:xfrm>
          <a:prstGeom prst="hexagon">
            <a:avLst>
              <a:gd name="adj" fmla="val 25000"/>
              <a:gd name="vf" fmla="val 115470"/>
            </a:avLst>
          </a:prstGeom>
          <a:noFill/>
          <a:ln>
            <a:noFill/>
          </a:ln>
          <a:effectLst>
            <a:outerShdw blurRad="257175" dist="57150" dir="5400000" algn="bl" rotWithShape="0">
              <a:schemeClr val="dk1">
                <a:alpha val="50000"/>
              </a:scheme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60" name="Google Shape;260;p2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2" name="TextBox 1">
            <a:extLst>
              <a:ext uri="{FF2B5EF4-FFF2-40B4-BE49-F238E27FC236}">
                <a16:creationId xmlns:a16="http://schemas.microsoft.com/office/drawing/2014/main" id="{5DCE8D88-4C30-8C16-A502-4FDEF0667528}"/>
              </a:ext>
            </a:extLst>
          </p:cNvPr>
          <p:cNvSpPr txBox="1"/>
          <p:nvPr/>
        </p:nvSpPr>
        <p:spPr>
          <a:xfrm>
            <a:off x="368491" y="399145"/>
            <a:ext cx="8468434" cy="4770537"/>
          </a:xfrm>
          <a:prstGeom prst="rect">
            <a:avLst/>
          </a:prstGeom>
          <a:noFill/>
        </p:spPr>
        <p:txBody>
          <a:bodyPr wrap="square" rtlCol="0">
            <a:spAutoFit/>
          </a:bodyPr>
          <a:lstStyle/>
          <a:p>
            <a:r>
              <a:rPr lang="en-CA" sz="2800" dirty="0">
                <a:solidFill>
                  <a:schemeClr val="bg1"/>
                </a:solidFill>
                <a:latin typeface="Lexend Deca" panose="020B0604020202020204" charset="-78"/>
                <a:cs typeface="Lexend Deca" panose="020B0604020202020204" charset="-78"/>
              </a:rPr>
              <a:t>In 2022, </a:t>
            </a:r>
            <a:r>
              <a:rPr lang="en-CA" sz="2800" b="1" dirty="0">
                <a:solidFill>
                  <a:schemeClr val="bg1"/>
                </a:solidFill>
                <a:latin typeface="Lexend Deca" panose="020B0604020202020204" charset="-78"/>
                <a:cs typeface="Lexend Deca" panose="020B0604020202020204" charset="-78"/>
              </a:rPr>
              <a:t>76%</a:t>
            </a:r>
            <a:r>
              <a:rPr lang="en-CA" sz="2800" dirty="0">
                <a:solidFill>
                  <a:schemeClr val="bg1"/>
                </a:solidFill>
                <a:latin typeface="Lexend Deca" panose="020B0604020202020204" charset="-78"/>
                <a:cs typeface="Lexend Deca" panose="020B0604020202020204" charset="-78"/>
              </a:rPr>
              <a:t> of US organizations were targeted by ransomware, of which </a:t>
            </a:r>
            <a:r>
              <a:rPr lang="en-CA" sz="2800" b="1" dirty="0">
                <a:solidFill>
                  <a:schemeClr val="bg1"/>
                </a:solidFill>
                <a:latin typeface="Lexend Deca" panose="020B0604020202020204" charset="-78"/>
                <a:cs typeface="Lexend Deca" panose="020B0604020202020204" charset="-78"/>
              </a:rPr>
              <a:t>64% </a:t>
            </a:r>
            <a:r>
              <a:rPr lang="en-CA" sz="2800" dirty="0">
                <a:solidFill>
                  <a:schemeClr val="bg1"/>
                </a:solidFill>
                <a:latin typeface="Lexend Deca" panose="020B0604020202020204" charset="-78"/>
                <a:cs typeface="Lexend Deca" panose="020B0604020202020204" charset="-78"/>
              </a:rPr>
              <a:t>were actually impacted</a:t>
            </a:r>
          </a:p>
          <a:p>
            <a:endParaRPr lang="en-CA" sz="2800" dirty="0">
              <a:solidFill>
                <a:schemeClr val="bg1"/>
              </a:solidFill>
              <a:latin typeface="Lexend Deca" panose="020B0604020202020204" charset="-78"/>
              <a:cs typeface="Lexend Deca" panose="020B0604020202020204" charset="-78"/>
            </a:endParaRPr>
          </a:p>
          <a:p>
            <a:r>
              <a:rPr lang="en-CA" sz="2800" dirty="0">
                <a:solidFill>
                  <a:schemeClr val="bg1"/>
                </a:solidFill>
                <a:latin typeface="Lexend Deca" panose="020B0604020202020204" charset="-78"/>
                <a:cs typeface="Lexend Deca" panose="020B0604020202020204" charset="-78"/>
              </a:rPr>
              <a:t>Phishing &amp; Ransomware are the top threats to public and private businesses.</a:t>
            </a:r>
          </a:p>
          <a:p>
            <a:endParaRPr lang="en-CA" sz="2800" dirty="0">
              <a:solidFill>
                <a:schemeClr val="bg1"/>
              </a:solidFill>
              <a:latin typeface="Lexend Deca" panose="020B0604020202020204" charset="-78"/>
              <a:cs typeface="Lexend Deca" panose="020B0604020202020204" charset="-78"/>
            </a:endParaRPr>
          </a:p>
          <a:p>
            <a:r>
              <a:rPr lang="en-CA" sz="2800" dirty="0">
                <a:solidFill>
                  <a:schemeClr val="bg1"/>
                </a:solidFill>
                <a:latin typeface="Lexend Deca" panose="020B0604020202020204" charset="-78"/>
                <a:cs typeface="Lexend Deca" panose="020B0604020202020204" charset="-78"/>
              </a:rPr>
              <a:t>Ransomware attacks are growing not only in volume, but also in the financial/reputational costs.</a:t>
            </a:r>
          </a:p>
          <a:p>
            <a:endParaRPr lang="en-CA" sz="2400" dirty="0">
              <a:solidFill>
                <a:schemeClr val="bg1"/>
              </a:solidFill>
              <a:latin typeface="Lexend Deca" panose="020B0604020202020204" charset="-78"/>
              <a:cs typeface="Lexend Deca" panose="020B0604020202020204" charset="-78"/>
            </a:endParaRPr>
          </a:p>
        </p:txBody>
      </p:sp>
    </p:spTree>
    <p:extLst>
      <p:ext uri="{BB962C8B-B14F-4D97-AF65-F5344CB8AC3E}">
        <p14:creationId xmlns:p14="http://schemas.microsoft.com/office/powerpoint/2010/main" val="516339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ctrTitle" idx="4294967295"/>
          </p:nvPr>
        </p:nvSpPr>
        <p:spPr>
          <a:xfrm>
            <a:off x="685800" y="41940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$4,500,000 USD</a:t>
            </a:r>
            <a:endParaRPr sz="4800" dirty="0"/>
          </a:p>
        </p:txBody>
      </p:sp>
      <p:sp>
        <p:nvSpPr>
          <p:cNvPr id="255" name="Google Shape;255;p28"/>
          <p:cNvSpPr txBox="1">
            <a:spLocks noGrp="1"/>
          </p:cNvSpPr>
          <p:nvPr>
            <p:ph type="subTitle" idx="4294967295"/>
          </p:nvPr>
        </p:nvSpPr>
        <p:spPr>
          <a:xfrm>
            <a:off x="685800" y="125890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000" dirty="0">
                <a:latin typeface="Lexend Deca" panose="020B0604020202020204" charset="-78"/>
                <a:cs typeface="Lexend Deca" panose="020B0604020202020204" charset="-78"/>
              </a:rPr>
              <a:t>Average cost of a data breach</a:t>
            </a:r>
            <a:endParaRPr sz="2000" dirty="0">
              <a:latin typeface="Lexend Deca" panose="020B0604020202020204" charset="-78"/>
              <a:cs typeface="Lexend Deca" panose="020B0604020202020204" charset="-78"/>
            </a:endParaRPr>
          </a:p>
        </p:txBody>
      </p:sp>
      <p:sp>
        <p:nvSpPr>
          <p:cNvPr id="256" name="Google Shape;256;p28"/>
          <p:cNvSpPr txBox="1">
            <a:spLocks noGrp="1"/>
          </p:cNvSpPr>
          <p:nvPr>
            <p:ph type="ctrTitle" idx="4294967295"/>
          </p:nvPr>
        </p:nvSpPr>
        <p:spPr>
          <a:xfrm>
            <a:off x="685800" y="335310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10% of your IT budget</a:t>
            </a:r>
            <a:endParaRPr sz="4800" dirty="0"/>
          </a:p>
        </p:txBody>
      </p:sp>
      <p:sp>
        <p:nvSpPr>
          <p:cNvPr id="257" name="Google Shape;257;p28"/>
          <p:cNvSpPr txBox="1">
            <a:spLocks noGrp="1"/>
          </p:cNvSpPr>
          <p:nvPr>
            <p:ph type="subTitle" idx="4294967295"/>
          </p:nvPr>
        </p:nvSpPr>
        <p:spPr>
          <a:xfrm>
            <a:off x="685800" y="419260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000" dirty="0">
                <a:latin typeface="Lexend Deca" panose="020B0604020202020204" charset="-78"/>
                <a:cs typeface="Lexend Deca" panose="020B0604020202020204" charset="-78"/>
              </a:rPr>
              <a:t>Should be spent on cyber security </a:t>
            </a:r>
            <a:endParaRPr sz="2000" dirty="0">
              <a:latin typeface="Lexend Deca" panose="020B0604020202020204" charset="-78"/>
              <a:cs typeface="Lexend Deca" panose="020B0604020202020204" charset="-78"/>
            </a:endParaRPr>
          </a:p>
        </p:txBody>
      </p:sp>
      <p:sp>
        <p:nvSpPr>
          <p:cNvPr id="258" name="Google Shape;258;p28"/>
          <p:cNvSpPr txBox="1">
            <a:spLocks noGrp="1"/>
          </p:cNvSpPr>
          <p:nvPr>
            <p:ph type="ctrTitle" idx="4294967295"/>
          </p:nvPr>
        </p:nvSpPr>
        <p:spPr>
          <a:xfrm>
            <a:off x="685800" y="188625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$2,700 per employee</a:t>
            </a:r>
            <a:endParaRPr sz="4800" dirty="0"/>
          </a:p>
        </p:txBody>
      </p:sp>
      <p:sp>
        <p:nvSpPr>
          <p:cNvPr id="259" name="Google Shape;259;p28"/>
          <p:cNvSpPr txBox="1">
            <a:spLocks noGrp="1"/>
          </p:cNvSpPr>
          <p:nvPr>
            <p:ph type="subTitle" idx="4294967295"/>
          </p:nvPr>
        </p:nvSpPr>
        <p:spPr>
          <a:xfrm>
            <a:off x="685800" y="272575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000" dirty="0">
                <a:latin typeface="Lexend Deca" panose="020B0604020202020204" charset="-78"/>
                <a:cs typeface="Lexend Deca" panose="020B0604020202020204" charset="-78"/>
              </a:rPr>
              <a:t>Average cost for cyber security related training annually</a:t>
            </a:r>
            <a:endParaRPr sz="2000" dirty="0">
              <a:latin typeface="Lexend Deca" panose="020B0604020202020204" charset="-78"/>
              <a:cs typeface="Lexend Deca" panose="020B0604020202020204" charset="-78"/>
            </a:endParaRPr>
          </a:p>
        </p:txBody>
      </p:sp>
      <p:sp>
        <p:nvSpPr>
          <p:cNvPr id="260" name="Google Shape;260;p2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96A2-CC76-5BD9-25EE-F6EE554426E9}"/>
              </a:ext>
            </a:extLst>
          </p:cNvPr>
          <p:cNvSpPr>
            <a:spLocks noGrp="1"/>
          </p:cNvSpPr>
          <p:nvPr>
            <p:ph type="title"/>
          </p:nvPr>
        </p:nvSpPr>
        <p:spPr>
          <a:xfrm>
            <a:off x="580550" y="200550"/>
            <a:ext cx="6014400" cy="857400"/>
          </a:xfrm>
        </p:spPr>
        <p:txBody>
          <a:bodyPr/>
          <a:lstStyle/>
          <a:p>
            <a:r>
              <a:rPr lang="en-CA" dirty="0"/>
              <a:t>Do you need a CISO?</a:t>
            </a:r>
          </a:p>
        </p:txBody>
      </p:sp>
      <p:sp>
        <p:nvSpPr>
          <p:cNvPr id="3" name="Text Placeholder 2">
            <a:extLst>
              <a:ext uri="{FF2B5EF4-FFF2-40B4-BE49-F238E27FC236}">
                <a16:creationId xmlns:a16="http://schemas.microsoft.com/office/drawing/2014/main" id="{3C744149-3E23-A4B6-3BE6-188F34D2F418}"/>
              </a:ext>
            </a:extLst>
          </p:cNvPr>
          <p:cNvSpPr>
            <a:spLocks noGrp="1"/>
          </p:cNvSpPr>
          <p:nvPr>
            <p:ph type="body" idx="1"/>
          </p:nvPr>
        </p:nvSpPr>
        <p:spPr>
          <a:xfrm>
            <a:off x="315045" y="1352550"/>
            <a:ext cx="3845571" cy="3161700"/>
          </a:xfrm>
        </p:spPr>
        <p:txBody>
          <a:bodyPr/>
          <a:lstStyle/>
          <a:p>
            <a:r>
              <a:rPr lang="en-CA" sz="2000" dirty="0">
                <a:latin typeface="Lexend Deca" panose="020B0604020202020204" charset="-78"/>
                <a:cs typeface="Lexend Deca" panose="020B0604020202020204" charset="-78"/>
              </a:rPr>
              <a:t>A Chief Information Security Officer is a skilled professional who would be accountable for the protection of your business’s information</a:t>
            </a:r>
          </a:p>
        </p:txBody>
      </p:sp>
      <p:sp>
        <p:nvSpPr>
          <p:cNvPr id="4" name="Slide Number Placeholder 3">
            <a:extLst>
              <a:ext uri="{FF2B5EF4-FFF2-40B4-BE49-F238E27FC236}">
                <a16:creationId xmlns:a16="http://schemas.microsoft.com/office/drawing/2014/main" id="{77FB3978-17E8-E8D5-5D1B-CC218F0AE8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6" name="Picture 5" descr="A picture containing person&#10;&#10;Description automatically generated">
            <a:extLst>
              <a:ext uri="{FF2B5EF4-FFF2-40B4-BE49-F238E27FC236}">
                <a16:creationId xmlns:a16="http://schemas.microsoft.com/office/drawing/2014/main" id="{7824D46D-BA3C-F0B4-8833-52F722997142}"/>
              </a:ext>
            </a:extLst>
          </p:cNvPr>
          <p:cNvPicPr>
            <a:picLocks noChangeAspect="1"/>
          </p:cNvPicPr>
          <p:nvPr/>
        </p:nvPicPr>
        <p:blipFill>
          <a:blip r:embed="rId3"/>
          <a:stretch>
            <a:fillRect/>
          </a:stretch>
        </p:blipFill>
        <p:spPr>
          <a:xfrm>
            <a:off x="4221224" y="1189262"/>
            <a:ext cx="4747452" cy="3560589"/>
          </a:xfrm>
          <a:prstGeom prst="rect">
            <a:avLst/>
          </a:prstGeom>
        </p:spPr>
      </p:pic>
    </p:spTree>
    <p:extLst>
      <p:ext uri="{BB962C8B-B14F-4D97-AF65-F5344CB8AC3E}">
        <p14:creationId xmlns:p14="http://schemas.microsoft.com/office/powerpoint/2010/main" val="148254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233" name="Google Shape;233;p26"/>
          <p:cNvSpPr txBox="1">
            <a:spLocks noGrp="1"/>
          </p:cNvSpPr>
          <p:nvPr>
            <p:ph type="title" idx="4294967295"/>
          </p:nvPr>
        </p:nvSpPr>
        <p:spPr>
          <a:xfrm>
            <a:off x="137767" y="1320558"/>
            <a:ext cx="2811491" cy="179915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Do you need military grade protection?</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a:stretch/>
        </p:blipFill>
        <p:spPr>
          <a:xfrm>
            <a:off x="2949258" y="491778"/>
            <a:ext cx="5874022" cy="4195483"/>
          </a:xfrm>
          <a:prstGeom prst="rect">
            <a:avLst/>
          </a:prstGeom>
        </p:spPr>
      </p:pic>
    </p:spTree>
    <p:extLst>
      <p:ext uri="{BB962C8B-B14F-4D97-AF65-F5344CB8AC3E}">
        <p14:creationId xmlns:p14="http://schemas.microsoft.com/office/powerpoint/2010/main" val="583283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9"/>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What you really need is</a:t>
            </a:r>
            <a:endParaRPr dirty="0"/>
          </a:p>
        </p:txBody>
      </p:sp>
      <p:sp>
        <p:nvSpPr>
          <p:cNvPr id="266" name="Google Shape;266;p2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36</a:t>
            </a:fld>
            <a:endParaRPr/>
          </a:p>
        </p:txBody>
      </p:sp>
      <p:grpSp>
        <p:nvGrpSpPr>
          <p:cNvPr id="267" name="Google Shape;267;p29"/>
          <p:cNvGrpSpPr/>
          <p:nvPr/>
        </p:nvGrpSpPr>
        <p:grpSpPr>
          <a:xfrm>
            <a:off x="5733225" y="2944610"/>
            <a:ext cx="3079253" cy="1384500"/>
            <a:chOff x="6038025" y="2598925"/>
            <a:chExt cx="3079253" cy="1384500"/>
          </a:xfrm>
        </p:grpSpPr>
        <p:cxnSp>
          <p:nvCxnSpPr>
            <p:cNvPr id="268" name="Google Shape;268;p29"/>
            <p:cNvCxnSpPr/>
            <p:nvPr/>
          </p:nvCxnSpPr>
          <p:spPr>
            <a:xfrm>
              <a:off x="6038025" y="3312550"/>
              <a:ext cx="582000" cy="0"/>
            </a:xfrm>
            <a:prstGeom prst="straightConnector1">
              <a:avLst/>
            </a:prstGeom>
            <a:noFill/>
            <a:ln w="9525" cap="flat" cmpd="sng">
              <a:solidFill>
                <a:schemeClr val="lt1"/>
              </a:solidFill>
              <a:prstDash val="solid"/>
              <a:round/>
              <a:headEnd type="none" w="sm" len="sm"/>
              <a:tailEnd type="none" w="sm" len="sm"/>
            </a:ln>
          </p:spPr>
        </p:cxnSp>
        <p:sp>
          <p:nvSpPr>
            <p:cNvPr id="269" name="Google Shape;269;p29"/>
            <p:cNvSpPr txBox="1"/>
            <p:nvPr/>
          </p:nvSpPr>
          <p:spPr>
            <a:xfrm>
              <a:off x="6640485" y="2598925"/>
              <a:ext cx="2476793"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lt1"/>
                  </a:solidFill>
                  <a:latin typeface="Lexend Deca" panose="020B0604020202020204" charset="-78"/>
                  <a:ea typeface="Muli"/>
                  <a:cs typeface="Lexend Deca" panose="020B0604020202020204" charset="-78"/>
                  <a:sym typeface="Muli"/>
                </a:rPr>
                <a:t>Corporate Security Culture </a:t>
              </a:r>
              <a:endParaRPr sz="2400" dirty="0">
                <a:solidFill>
                  <a:schemeClr val="lt1"/>
                </a:solidFill>
                <a:latin typeface="Lexend Deca" panose="020B0604020202020204" charset="-78"/>
                <a:ea typeface="Muli"/>
                <a:cs typeface="Lexend Deca" panose="020B0604020202020204" charset="-78"/>
                <a:sym typeface="Muli"/>
              </a:endParaRPr>
            </a:p>
          </p:txBody>
        </p:sp>
        <p:sp>
          <p:nvSpPr>
            <p:cNvPr id="270" name="Google Shape;270;p29"/>
            <p:cNvSpPr/>
            <p:nvPr/>
          </p:nvSpPr>
          <p:spPr>
            <a:xfrm>
              <a:off x="6424027" y="3212150"/>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chemeClr val="dk1"/>
                  </a:solidFill>
                  <a:latin typeface="Lexend Deca"/>
                  <a:ea typeface="Lexend Deca"/>
                  <a:cs typeface="Lexend Deca"/>
                  <a:sym typeface="Lexend Deca"/>
                </a:rPr>
                <a:t>3</a:t>
              </a:r>
              <a:endParaRPr sz="800" dirty="0">
                <a:solidFill>
                  <a:schemeClr val="dk1"/>
                </a:solidFill>
                <a:latin typeface="Lexend Deca"/>
                <a:ea typeface="Lexend Deca"/>
                <a:cs typeface="Lexend Deca"/>
                <a:sym typeface="Lexend Deca"/>
              </a:endParaRPr>
            </a:p>
          </p:txBody>
        </p:sp>
      </p:grpSp>
      <p:grpSp>
        <p:nvGrpSpPr>
          <p:cNvPr id="272" name="Google Shape;272;p29"/>
          <p:cNvGrpSpPr/>
          <p:nvPr/>
        </p:nvGrpSpPr>
        <p:grpSpPr>
          <a:xfrm>
            <a:off x="331521" y="2172128"/>
            <a:ext cx="2994729" cy="1384500"/>
            <a:chOff x="636321" y="1844098"/>
            <a:chExt cx="2994729" cy="1384500"/>
          </a:xfrm>
        </p:grpSpPr>
        <p:sp>
          <p:nvSpPr>
            <p:cNvPr id="273" name="Google Shape;273;p29"/>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latin typeface="Lexend Deca" panose="020B0604020202020204" charset="-78"/>
                  <a:ea typeface="Muli"/>
                  <a:cs typeface="Lexend Deca" panose="020B0604020202020204" charset="-78"/>
                  <a:sym typeface="Muli"/>
                </a:rPr>
                <a:t>Authority </a:t>
              </a:r>
            </a:p>
            <a:p>
              <a:pPr marL="0" lvl="0" indent="0" algn="ctr" rtl="0">
                <a:spcBef>
                  <a:spcPts val="0"/>
                </a:spcBef>
                <a:spcAft>
                  <a:spcPts val="0"/>
                </a:spcAft>
                <a:buNone/>
              </a:pPr>
              <a:r>
                <a:rPr lang="en" sz="2400" dirty="0">
                  <a:solidFill>
                    <a:schemeClr val="lt1"/>
                  </a:solidFill>
                  <a:latin typeface="Lexend Deca" panose="020B0604020202020204" charset="-78"/>
                  <a:ea typeface="Muli"/>
                  <a:cs typeface="Lexend Deca" panose="020B0604020202020204" charset="-78"/>
                  <a:sym typeface="Muli"/>
                </a:rPr>
                <a:t>&amp; Funding</a:t>
              </a:r>
              <a:endParaRPr sz="2400" dirty="0">
                <a:solidFill>
                  <a:schemeClr val="lt1"/>
                </a:solidFill>
                <a:latin typeface="Lexend Deca" panose="020B0604020202020204" charset="-78"/>
                <a:ea typeface="Muli"/>
                <a:cs typeface="Lexend Deca" panose="020B0604020202020204" charset="-78"/>
                <a:sym typeface="Muli"/>
              </a:endParaRPr>
            </a:p>
          </p:txBody>
        </p:sp>
        <p:cxnSp>
          <p:nvCxnSpPr>
            <p:cNvPr id="274" name="Google Shape;274;p29"/>
            <p:cNvCxnSpPr/>
            <p:nvPr/>
          </p:nvCxnSpPr>
          <p:spPr>
            <a:xfrm rot="10800000">
              <a:off x="2587350" y="2536350"/>
              <a:ext cx="1043700" cy="0"/>
            </a:xfrm>
            <a:prstGeom prst="straightConnector1">
              <a:avLst/>
            </a:prstGeom>
            <a:noFill/>
            <a:ln w="9525" cap="flat" cmpd="sng">
              <a:solidFill>
                <a:schemeClr val="lt1"/>
              </a:solidFill>
              <a:prstDash val="solid"/>
              <a:round/>
              <a:headEnd type="none" w="sm" len="sm"/>
              <a:tailEnd type="none" w="sm" len="sm"/>
            </a:ln>
          </p:spPr>
        </p:cxnSp>
        <p:sp>
          <p:nvSpPr>
            <p:cNvPr id="275" name="Google Shape;275;p29"/>
            <p:cNvSpPr/>
            <p:nvPr/>
          </p:nvSpPr>
          <p:spPr>
            <a:xfrm>
              <a:off x="2523501" y="2431050"/>
              <a:ext cx="198600" cy="19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Lexend Deca"/>
                  <a:ea typeface="Lexend Deca"/>
                  <a:cs typeface="Lexend Deca"/>
                  <a:sym typeface="Lexend Deca"/>
                </a:rPr>
                <a:t>2</a:t>
              </a:r>
              <a:endParaRPr sz="800">
                <a:solidFill>
                  <a:schemeClr val="dk1"/>
                </a:solidFill>
                <a:latin typeface="Lexend Deca"/>
                <a:ea typeface="Lexend Deca"/>
                <a:cs typeface="Lexend Deca"/>
                <a:sym typeface="Lexend Deca"/>
              </a:endParaRPr>
            </a:p>
          </p:txBody>
        </p:sp>
      </p:grpSp>
      <p:grpSp>
        <p:nvGrpSpPr>
          <p:cNvPr id="277" name="Google Shape;277;p29"/>
          <p:cNvGrpSpPr/>
          <p:nvPr/>
        </p:nvGrpSpPr>
        <p:grpSpPr>
          <a:xfrm>
            <a:off x="4603300" y="1332417"/>
            <a:ext cx="4022084" cy="1384500"/>
            <a:chOff x="4908100" y="951422"/>
            <a:chExt cx="4022084" cy="1384500"/>
          </a:xfrm>
        </p:grpSpPr>
        <p:cxnSp>
          <p:nvCxnSpPr>
            <p:cNvPr id="278" name="Google Shape;278;p29"/>
            <p:cNvCxnSpPr/>
            <p:nvPr/>
          </p:nvCxnSpPr>
          <p:spPr>
            <a:xfrm>
              <a:off x="4908100" y="1593250"/>
              <a:ext cx="1715100" cy="0"/>
            </a:xfrm>
            <a:prstGeom prst="straightConnector1">
              <a:avLst/>
            </a:prstGeom>
            <a:noFill/>
            <a:ln w="9525" cap="flat" cmpd="sng">
              <a:solidFill>
                <a:schemeClr val="lt1"/>
              </a:solidFill>
              <a:prstDash val="solid"/>
              <a:round/>
              <a:headEnd type="none" w="sm" len="sm"/>
              <a:tailEnd type="none" w="sm" len="sm"/>
            </a:ln>
          </p:spPr>
        </p:cxnSp>
        <p:sp>
          <p:nvSpPr>
            <p:cNvPr id="279" name="Google Shape;279;p29"/>
            <p:cNvSpPr txBox="1"/>
            <p:nvPr/>
          </p:nvSpPr>
          <p:spPr>
            <a:xfrm>
              <a:off x="6640485" y="951422"/>
              <a:ext cx="2289699"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2400" dirty="0">
                  <a:solidFill>
                    <a:schemeClr val="lt1"/>
                  </a:solidFill>
                  <a:latin typeface="Lexend Deca" panose="020B0604020202020204" charset="-78"/>
                  <a:ea typeface="Muli"/>
                  <a:cs typeface="Lexend Deca" panose="020B0604020202020204" charset="-78"/>
                  <a:sym typeface="Muli"/>
                </a:rPr>
                <a:t>Someone who owns this role</a:t>
              </a:r>
              <a:endParaRPr sz="2400" dirty="0">
                <a:solidFill>
                  <a:schemeClr val="lt1"/>
                </a:solidFill>
                <a:latin typeface="Lexend Deca" panose="020B0604020202020204" charset="-78"/>
                <a:ea typeface="Muli"/>
                <a:cs typeface="Lexend Deca" panose="020B0604020202020204" charset="-78"/>
                <a:sym typeface="Muli"/>
              </a:endParaRPr>
            </a:p>
          </p:txBody>
        </p:sp>
        <p:sp>
          <p:nvSpPr>
            <p:cNvPr id="280" name="Google Shape;280;p29"/>
            <p:cNvSpPr/>
            <p:nvPr/>
          </p:nvSpPr>
          <p:spPr>
            <a:xfrm>
              <a:off x="6427830" y="1493307"/>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Lexend Deca"/>
                  <a:ea typeface="Lexend Deca"/>
                  <a:cs typeface="Lexend Deca"/>
                  <a:sym typeface="Lexend Deca"/>
                </a:rPr>
                <a:t>1</a:t>
              </a:r>
              <a:endParaRPr sz="800">
                <a:solidFill>
                  <a:schemeClr val="dk1"/>
                </a:solidFill>
                <a:latin typeface="Lexend Deca"/>
                <a:ea typeface="Lexend Deca"/>
                <a:cs typeface="Lexend Deca"/>
                <a:sym typeface="Lexend Deca"/>
              </a:endParaRPr>
            </a:p>
          </p:txBody>
        </p:sp>
      </p:grpSp>
      <p:grpSp>
        <p:nvGrpSpPr>
          <p:cNvPr id="282" name="Google Shape;282;p29"/>
          <p:cNvGrpSpPr/>
          <p:nvPr/>
        </p:nvGrpSpPr>
        <p:grpSpPr>
          <a:xfrm>
            <a:off x="2509794" y="1479150"/>
            <a:ext cx="3514811" cy="3252003"/>
            <a:chOff x="2991269" y="1153325"/>
            <a:chExt cx="3514811" cy="3252003"/>
          </a:xfrm>
        </p:grpSpPr>
        <p:sp>
          <p:nvSpPr>
            <p:cNvPr id="283" name="Google Shape;283;p29"/>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chemeClr val="dk1"/>
            </a:solidFill>
            <a:ln>
              <a:noFill/>
            </a:ln>
          </p:spPr>
        </p:sp>
        <p:sp>
          <p:nvSpPr>
            <p:cNvPr id="284" name="Google Shape;284;p29"/>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3"/>
            </a:solidFill>
            <a:ln>
              <a:noFill/>
            </a:ln>
          </p:spPr>
        </p:sp>
        <p:sp>
          <p:nvSpPr>
            <p:cNvPr id="285" name="Google Shape;285;p29"/>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4"/>
            </a:solidFill>
            <a:ln>
              <a:noFill/>
            </a:ln>
          </p:spPr>
        </p:sp>
        <p:sp>
          <p:nvSpPr>
            <p:cNvPr id="286" name="Google Shape;286;p29"/>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chemeClr val="dk1"/>
            </a:solidFill>
            <a:ln>
              <a:noFill/>
            </a:ln>
          </p:spPr>
        </p:sp>
        <p:sp>
          <p:nvSpPr>
            <p:cNvPr id="287" name="Google Shape;287;p29"/>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3"/>
            </a:solidFill>
            <a:ln>
              <a:noFill/>
            </a:ln>
          </p:spPr>
        </p:sp>
        <p:sp>
          <p:nvSpPr>
            <p:cNvPr id="288" name="Google Shape;288;p29"/>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4"/>
            </a:solidFill>
            <a:ln>
              <a:noFill/>
            </a:ln>
          </p:spPr>
        </p:sp>
        <p:sp>
          <p:nvSpPr>
            <p:cNvPr id="289" name="Google Shape;289;p29"/>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3"/>
            </a:solidFill>
            <a:ln>
              <a:noFill/>
            </a:ln>
          </p:spPr>
        </p:sp>
        <p:sp>
          <p:nvSpPr>
            <p:cNvPr id="290" name="Google Shape;290;p29"/>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4"/>
            </a:solidFill>
            <a:ln>
              <a:noFill/>
            </a:ln>
          </p:spPr>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C0BDE-E680-4753-ACDC-5EAE18B2397E}"/>
              </a:ext>
            </a:extLst>
          </p:cNvPr>
          <p:cNvSpPr>
            <a:spLocks noGrp="1"/>
          </p:cNvSpPr>
          <p:nvPr>
            <p:ph type="ctrTitle"/>
          </p:nvPr>
        </p:nvSpPr>
        <p:spPr/>
        <p:txBody>
          <a:bodyPr/>
          <a:lstStyle/>
          <a:p>
            <a:r>
              <a:rPr lang="en-CA" dirty="0"/>
              <a:t>So, who’s accountable?</a:t>
            </a:r>
          </a:p>
        </p:txBody>
      </p:sp>
      <p:sp>
        <p:nvSpPr>
          <p:cNvPr id="3" name="Slide Number Placeholder 2">
            <a:extLst>
              <a:ext uri="{FF2B5EF4-FFF2-40B4-BE49-F238E27FC236}">
                <a16:creationId xmlns:a16="http://schemas.microsoft.com/office/drawing/2014/main" id="{D17F7A98-9F6B-44F0-40C5-6A7D08480E6D}"/>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2591045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974D07FC-76FA-6BC7-09BD-C24FA06D6A26}"/>
              </a:ext>
            </a:extLst>
          </p:cNvPr>
          <p:cNvSpPr>
            <a:spLocks noGrp="1"/>
          </p:cNvSpPr>
          <p:nvPr>
            <p:ph type="sldNum" idx="12"/>
          </p:nvPr>
        </p:nvSpPr>
        <p:spPr>
          <a:xfrm>
            <a:off x="8480584" y="4749851"/>
            <a:ext cx="548700" cy="3936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38</a:t>
            </a:fld>
            <a:endParaRPr lang="en"/>
          </a:p>
        </p:txBody>
      </p:sp>
      <p:pic>
        <p:nvPicPr>
          <p:cNvPr id="7" name="Picture 6" descr="A picture containing doll, toy, person, indoor&#10;&#10;Description automatically generated">
            <a:extLst>
              <a:ext uri="{FF2B5EF4-FFF2-40B4-BE49-F238E27FC236}">
                <a16:creationId xmlns:a16="http://schemas.microsoft.com/office/drawing/2014/main" id="{78E89716-0C2B-6D65-4FF3-54C79439B717}"/>
              </a:ext>
            </a:extLst>
          </p:cNvPr>
          <p:cNvPicPr>
            <a:picLocks noChangeAspect="1"/>
          </p:cNvPicPr>
          <p:nvPr/>
        </p:nvPicPr>
        <p:blipFill>
          <a:blip r:embed="rId2"/>
          <a:stretch>
            <a:fillRect/>
          </a:stretch>
        </p:blipFill>
        <p:spPr>
          <a:xfrm>
            <a:off x="0" y="584"/>
            <a:ext cx="9144000" cy="5142332"/>
          </a:xfrm>
          <a:prstGeom prst="rect">
            <a:avLst/>
          </a:prstGeom>
        </p:spPr>
      </p:pic>
    </p:spTree>
    <p:extLst>
      <p:ext uri="{BB962C8B-B14F-4D97-AF65-F5344CB8AC3E}">
        <p14:creationId xmlns:p14="http://schemas.microsoft.com/office/powerpoint/2010/main" val="347269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C0BDE-E680-4753-ACDC-5EAE18B2397E}"/>
              </a:ext>
            </a:extLst>
          </p:cNvPr>
          <p:cNvSpPr>
            <a:spLocks noGrp="1"/>
          </p:cNvSpPr>
          <p:nvPr>
            <p:ph type="ctrTitle"/>
          </p:nvPr>
        </p:nvSpPr>
        <p:spPr>
          <a:xfrm>
            <a:off x="685799" y="1991825"/>
            <a:ext cx="7282543" cy="1159800"/>
          </a:xfrm>
        </p:spPr>
        <p:txBody>
          <a:bodyPr/>
          <a:lstStyle/>
          <a:p>
            <a:r>
              <a:rPr lang="en-CA" dirty="0"/>
              <a:t>The person who has the power to say “No” is ultimately accountable</a:t>
            </a:r>
          </a:p>
        </p:txBody>
      </p:sp>
      <p:sp>
        <p:nvSpPr>
          <p:cNvPr id="3" name="Slide Number Placeholder 2">
            <a:extLst>
              <a:ext uri="{FF2B5EF4-FFF2-40B4-BE49-F238E27FC236}">
                <a16:creationId xmlns:a16="http://schemas.microsoft.com/office/drawing/2014/main" id="{D17F7A98-9F6B-44F0-40C5-6A7D08480E6D}"/>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225878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4"/>
          <p:cNvSpPr txBox="1">
            <a:spLocks noGrp="1"/>
          </p:cNvSpPr>
          <p:nvPr>
            <p:ph type="body" idx="1"/>
          </p:nvPr>
        </p:nvSpPr>
        <p:spPr>
          <a:xfrm>
            <a:off x="580550" y="1198708"/>
            <a:ext cx="8202300" cy="3316625"/>
          </a:xfrm>
          <a:prstGeom prst="rect">
            <a:avLst/>
          </a:prstGeom>
        </p:spPr>
        <p:txBody>
          <a:bodyPr spcFirstLastPara="1" wrap="square" lIns="0" tIns="0" rIns="0" bIns="0" anchor="t" anchorCtr="0">
            <a:noAutofit/>
          </a:bodyPr>
          <a:lstStyle/>
          <a:p>
            <a:pPr marL="0" indent="0" algn="ctr">
              <a:buClr>
                <a:schemeClr val="dk1"/>
              </a:buClr>
              <a:buSzPts val="1100"/>
              <a:buNone/>
            </a:pPr>
            <a:r>
              <a:rPr lang="en" sz="3200" dirty="0">
                <a:latin typeface="Lexend Deca" panose="020B0604020202020204" charset="-78"/>
                <a:cs typeface="Lexend Deca" panose="020B0604020202020204" charset="-78"/>
              </a:rPr>
              <a:t>Today we’re going to discuss what are the actual </a:t>
            </a:r>
            <a:r>
              <a:rPr lang="en" sz="3200" b="1" dirty="0">
                <a:latin typeface="Lexend Deca" panose="020B0604020202020204" charset="-78"/>
                <a:cs typeface="Lexend Deca" panose="020B0604020202020204" charset="-78"/>
              </a:rPr>
              <a:t>risks</a:t>
            </a:r>
            <a:r>
              <a:rPr lang="en" sz="3200" dirty="0">
                <a:latin typeface="Lexend Deca" panose="020B0604020202020204" charset="-78"/>
                <a:cs typeface="Lexend Deca" panose="020B0604020202020204" charset="-78"/>
              </a:rPr>
              <a:t>, why they exist in your business, what to do about it.</a:t>
            </a:r>
            <a:r>
              <a:rPr lang="en" sz="3600" b="1" dirty="0">
                <a:latin typeface="Lexend Deca" panose="020B0604020202020204" charset="-78"/>
                <a:cs typeface="Lexend Deca" panose="020B0604020202020204" charset="-78"/>
              </a:rPr>
              <a:t>.</a:t>
            </a:r>
            <a:r>
              <a:rPr lang="en" sz="4000" b="1" dirty="0"/>
              <a:t> </a:t>
            </a:r>
          </a:p>
        </p:txBody>
      </p:sp>
      <p:sp>
        <p:nvSpPr>
          <p:cNvPr id="75" name="Google Shape;75;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201657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0"/>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Action Plan</a:t>
            </a:r>
            <a:endParaRPr dirty="0"/>
          </a:p>
        </p:txBody>
      </p:sp>
      <p:sp>
        <p:nvSpPr>
          <p:cNvPr id="443" name="Google Shape;443;p4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444" name="Google Shape;444;p40"/>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0"/>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46" name="Google Shape;446;p40"/>
          <p:cNvGrpSpPr/>
          <p:nvPr/>
        </p:nvGrpSpPr>
        <p:grpSpPr>
          <a:xfrm>
            <a:off x="1786339" y="1703401"/>
            <a:ext cx="473400" cy="473400"/>
            <a:chOff x="1786339" y="1703401"/>
            <a:chExt cx="473400" cy="473400"/>
          </a:xfrm>
        </p:grpSpPr>
        <p:sp>
          <p:nvSpPr>
            <p:cNvPr id="447" name="Google Shape;447;p40"/>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1</a:t>
              </a:r>
              <a:endParaRPr sz="600">
                <a:solidFill>
                  <a:schemeClr val="dk2"/>
                </a:solidFill>
                <a:latin typeface="Muli"/>
                <a:ea typeface="Muli"/>
                <a:cs typeface="Muli"/>
                <a:sym typeface="Muli"/>
              </a:endParaRPr>
            </a:p>
          </p:txBody>
        </p:sp>
      </p:grpSp>
      <p:grpSp>
        <p:nvGrpSpPr>
          <p:cNvPr id="449" name="Google Shape;449;p40"/>
          <p:cNvGrpSpPr/>
          <p:nvPr/>
        </p:nvGrpSpPr>
        <p:grpSpPr>
          <a:xfrm>
            <a:off x="3814414" y="1703401"/>
            <a:ext cx="473400" cy="473400"/>
            <a:chOff x="3814414" y="1703401"/>
            <a:chExt cx="473400" cy="473400"/>
          </a:xfrm>
        </p:grpSpPr>
        <p:sp>
          <p:nvSpPr>
            <p:cNvPr id="450" name="Google Shape;450;p40"/>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3</a:t>
              </a:r>
              <a:endParaRPr sz="600">
                <a:solidFill>
                  <a:schemeClr val="dk2"/>
                </a:solidFill>
                <a:latin typeface="Muli"/>
                <a:ea typeface="Muli"/>
                <a:cs typeface="Muli"/>
                <a:sym typeface="Muli"/>
              </a:endParaRPr>
            </a:p>
          </p:txBody>
        </p:sp>
      </p:grpSp>
      <p:grpSp>
        <p:nvGrpSpPr>
          <p:cNvPr id="452" name="Google Shape;452;p40"/>
          <p:cNvGrpSpPr/>
          <p:nvPr/>
        </p:nvGrpSpPr>
        <p:grpSpPr>
          <a:xfrm>
            <a:off x="5842489" y="1703401"/>
            <a:ext cx="473400" cy="473400"/>
            <a:chOff x="5842489" y="1703401"/>
            <a:chExt cx="473400" cy="473400"/>
          </a:xfrm>
        </p:grpSpPr>
        <p:sp>
          <p:nvSpPr>
            <p:cNvPr id="453" name="Google Shape;453;p40"/>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5</a:t>
              </a:r>
              <a:endParaRPr sz="600">
                <a:solidFill>
                  <a:schemeClr val="dk2"/>
                </a:solidFill>
                <a:latin typeface="Muli"/>
                <a:ea typeface="Muli"/>
                <a:cs typeface="Muli"/>
                <a:sym typeface="Muli"/>
              </a:endParaRPr>
            </a:p>
          </p:txBody>
        </p:sp>
      </p:grpSp>
      <p:grpSp>
        <p:nvGrpSpPr>
          <p:cNvPr id="455" name="Google Shape;455;p40"/>
          <p:cNvGrpSpPr/>
          <p:nvPr/>
        </p:nvGrpSpPr>
        <p:grpSpPr>
          <a:xfrm>
            <a:off x="6880814" y="3576300"/>
            <a:ext cx="473400" cy="473400"/>
            <a:chOff x="6880814" y="3576300"/>
            <a:chExt cx="473400" cy="473400"/>
          </a:xfrm>
        </p:grpSpPr>
        <p:sp>
          <p:nvSpPr>
            <p:cNvPr id="456" name="Google Shape;456;p40"/>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6</a:t>
              </a:r>
              <a:endParaRPr sz="600">
                <a:solidFill>
                  <a:schemeClr val="dk2"/>
                </a:solidFill>
                <a:latin typeface="Muli"/>
                <a:ea typeface="Muli"/>
                <a:cs typeface="Muli"/>
                <a:sym typeface="Muli"/>
              </a:endParaRPr>
            </a:p>
          </p:txBody>
        </p:sp>
      </p:grpSp>
      <p:grpSp>
        <p:nvGrpSpPr>
          <p:cNvPr id="458" name="Google Shape;458;p40"/>
          <p:cNvGrpSpPr/>
          <p:nvPr/>
        </p:nvGrpSpPr>
        <p:grpSpPr>
          <a:xfrm>
            <a:off x="4852739" y="3576300"/>
            <a:ext cx="473400" cy="473400"/>
            <a:chOff x="4852739" y="3576300"/>
            <a:chExt cx="473400" cy="473400"/>
          </a:xfrm>
        </p:grpSpPr>
        <p:sp>
          <p:nvSpPr>
            <p:cNvPr id="459" name="Google Shape;459;p40"/>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4</a:t>
              </a:r>
              <a:endParaRPr sz="600">
                <a:solidFill>
                  <a:schemeClr val="dk2"/>
                </a:solidFill>
                <a:latin typeface="Muli"/>
                <a:ea typeface="Muli"/>
                <a:cs typeface="Muli"/>
                <a:sym typeface="Muli"/>
              </a:endParaRPr>
            </a:p>
          </p:txBody>
        </p:sp>
      </p:grpSp>
      <p:grpSp>
        <p:nvGrpSpPr>
          <p:cNvPr id="461" name="Google Shape;461;p40"/>
          <p:cNvGrpSpPr/>
          <p:nvPr/>
        </p:nvGrpSpPr>
        <p:grpSpPr>
          <a:xfrm>
            <a:off x="2824664" y="3576300"/>
            <a:ext cx="473400" cy="473400"/>
            <a:chOff x="2824664" y="3576300"/>
            <a:chExt cx="473400" cy="473400"/>
          </a:xfrm>
        </p:grpSpPr>
        <p:sp>
          <p:nvSpPr>
            <p:cNvPr id="462" name="Google Shape;462;p40"/>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uli"/>
                  <a:ea typeface="Muli"/>
                  <a:cs typeface="Muli"/>
                  <a:sym typeface="Muli"/>
                </a:rPr>
                <a:t>2</a:t>
              </a:r>
              <a:endParaRPr sz="600">
                <a:solidFill>
                  <a:schemeClr val="dk2"/>
                </a:solidFill>
                <a:latin typeface="Muli"/>
                <a:ea typeface="Muli"/>
                <a:cs typeface="Muli"/>
                <a:sym typeface="Muli"/>
              </a:endParaRPr>
            </a:p>
          </p:txBody>
        </p:sp>
      </p:grpSp>
      <p:sp>
        <p:nvSpPr>
          <p:cNvPr id="464" name="Google Shape;464;p40"/>
          <p:cNvSpPr txBox="1"/>
          <p:nvPr/>
        </p:nvSpPr>
        <p:spPr>
          <a:xfrm>
            <a:off x="1379839" y="1226473"/>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Name an Individual</a:t>
            </a:r>
            <a:endParaRPr sz="1600" dirty="0">
              <a:solidFill>
                <a:schemeClr val="lt1"/>
              </a:solidFill>
              <a:latin typeface="Lexend Deca" panose="020B0604020202020204" charset="-78"/>
              <a:ea typeface="Muli"/>
              <a:cs typeface="Lexend Deca" panose="020B0604020202020204" charset="-78"/>
              <a:sym typeface="Muli"/>
            </a:endParaRPr>
          </a:p>
        </p:txBody>
      </p:sp>
      <p:sp>
        <p:nvSpPr>
          <p:cNvPr id="465" name="Google Shape;465;p40"/>
          <p:cNvSpPr txBox="1"/>
          <p:nvPr/>
        </p:nvSpPr>
        <p:spPr>
          <a:xfrm>
            <a:off x="3128415" y="1226473"/>
            <a:ext cx="1773236"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Provide Authority And Funding</a:t>
            </a:r>
            <a:endParaRPr sz="1600" dirty="0">
              <a:solidFill>
                <a:schemeClr val="lt1"/>
              </a:solidFill>
              <a:latin typeface="Lexend Deca" panose="020B0604020202020204" charset="-78"/>
              <a:ea typeface="Muli"/>
              <a:cs typeface="Lexend Deca" panose="020B0604020202020204" charset="-78"/>
              <a:sym typeface="Muli"/>
            </a:endParaRPr>
          </a:p>
        </p:txBody>
      </p:sp>
      <p:sp>
        <p:nvSpPr>
          <p:cNvPr id="466" name="Google Shape;466;p40"/>
          <p:cNvSpPr txBox="1"/>
          <p:nvPr/>
        </p:nvSpPr>
        <p:spPr>
          <a:xfrm>
            <a:off x="5401811" y="1226473"/>
            <a:ext cx="1479003"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Build The Plan</a:t>
            </a:r>
            <a:endParaRPr sz="1600" dirty="0">
              <a:solidFill>
                <a:schemeClr val="lt1"/>
              </a:solidFill>
              <a:latin typeface="Lexend Deca" panose="020B0604020202020204" charset="-78"/>
              <a:ea typeface="Muli"/>
              <a:cs typeface="Lexend Deca" panose="020B0604020202020204" charset="-78"/>
              <a:sym typeface="Muli"/>
            </a:endParaRPr>
          </a:p>
        </p:txBody>
      </p:sp>
      <p:sp>
        <p:nvSpPr>
          <p:cNvPr id="467" name="Google Shape;467;p40"/>
          <p:cNvSpPr txBox="1"/>
          <p:nvPr/>
        </p:nvSpPr>
        <p:spPr>
          <a:xfrm>
            <a:off x="2278419" y="4049700"/>
            <a:ext cx="1565889"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Share that this risk is not “IF” but “WHEN”</a:t>
            </a:r>
            <a:endParaRPr sz="1600" dirty="0">
              <a:solidFill>
                <a:schemeClr val="lt1"/>
              </a:solidFill>
              <a:latin typeface="Lexend Deca" panose="020B0604020202020204" charset="-78"/>
              <a:ea typeface="Muli"/>
              <a:cs typeface="Lexend Deca" panose="020B0604020202020204" charset="-78"/>
              <a:sym typeface="Muli"/>
            </a:endParaRPr>
          </a:p>
        </p:txBody>
      </p:sp>
      <p:sp>
        <p:nvSpPr>
          <p:cNvPr id="468" name="Google Shape;468;p40"/>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Complete An Assessment</a:t>
            </a:r>
            <a:endParaRPr sz="1600" dirty="0">
              <a:solidFill>
                <a:schemeClr val="lt1"/>
              </a:solidFill>
              <a:latin typeface="Lexend Deca" panose="020B0604020202020204" charset="-78"/>
              <a:ea typeface="Muli"/>
              <a:cs typeface="Lexend Deca" panose="020B0604020202020204" charset="-78"/>
              <a:sym typeface="Muli"/>
            </a:endParaRPr>
          </a:p>
        </p:txBody>
      </p:sp>
      <p:sp>
        <p:nvSpPr>
          <p:cNvPr id="469" name="Google Shape;469;p40"/>
          <p:cNvSpPr txBox="1"/>
          <p:nvPr/>
        </p:nvSpPr>
        <p:spPr>
          <a:xfrm>
            <a:off x="647433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solidFill>
                  <a:schemeClr val="lt1"/>
                </a:solidFill>
                <a:latin typeface="Lexend Deca" panose="020B0604020202020204" charset="-78"/>
                <a:ea typeface="Muli"/>
                <a:cs typeface="Lexend Deca" panose="020B0604020202020204" charset="-78"/>
                <a:sym typeface="Muli"/>
              </a:rPr>
              <a:t>Execute The Plan</a:t>
            </a:r>
            <a:endParaRPr sz="1600" dirty="0">
              <a:solidFill>
                <a:schemeClr val="lt1"/>
              </a:solidFill>
              <a:latin typeface="Lexend Deca" panose="020B0604020202020204" charset="-78"/>
              <a:ea typeface="Muli"/>
              <a:cs typeface="Lexend Deca" panose="020B0604020202020204" charset="-78"/>
              <a:sym typeface="Mul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368" name="Google Shape;368;p35"/>
          <p:cNvSpPr txBox="1">
            <a:spLocks noGrp="1"/>
          </p:cNvSpPr>
          <p:nvPr>
            <p:ph type="ctrTitle" idx="4294967295"/>
          </p:nvPr>
        </p:nvSpPr>
        <p:spPr>
          <a:xfrm>
            <a:off x="211496" y="1131360"/>
            <a:ext cx="4948518"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dirty="0"/>
              <a:t>Questions?</a:t>
            </a:r>
            <a:endParaRPr sz="7200" dirty="0"/>
          </a:p>
        </p:txBody>
      </p:sp>
      <p:pic>
        <p:nvPicPr>
          <p:cNvPr id="370" name="Google Shape;370;p35"/>
          <p:cNvPicPr preferRelativeResize="0"/>
          <p:nvPr/>
        </p:nvPicPr>
        <p:blipFill>
          <a:blip r:embed="rId3">
            <a:alphaModFix/>
          </a:blip>
          <a:stretch>
            <a:fillRect/>
          </a:stretch>
        </p:blipFill>
        <p:spPr>
          <a:xfrm>
            <a:off x="3924900" y="2681025"/>
            <a:ext cx="3171324" cy="1889775"/>
          </a:xfrm>
          <a:prstGeom prst="rect">
            <a:avLst/>
          </a:prstGeom>
          <a:noFill/>
          <a:ln>
            <a:noFill/>
          </a:ln>
        </p:spPr>
      </p:pic>
      <p:pic>
        <p:nvPicPr>
          <p:cNvPr id="371" name="Google Shape;371;p35"/>
          <p:cNvPicPr preferRelativeResize="0"/>
          <p:nvPr/>
        </p:nvPicPr>
        <p:blipFill>
          <a:blip r:embed="rId4">
            <a:alphaModFix/>
          </a:blip>
          <a:stretch>
            <a:fillRect/>
          </a:stretch>
        </p:blipFill>
        <p:spPr>
          <a:xfrm>
            <a:off x="5160014" y="1914980"/>
            <a:ext cx="548700" cy="1597701"/>
          </a:xfrm>
          <a:prstGeom prst="rect">
            <a:avLst/>
          </a:prstGeom>
          <a:noFill/>
          <a:ln>
            <a:noFill/>
          </a:ln>
        </p:spPr>
      </p:pic>
      <p:pic>
        <p:nvPicPr>
          <p:cNvPr id="372" name="Google Shape;372;p35"/>
          <p:cNvPicPr preferRelativeResize="0"/>
          <p:nvPr/>
        </p:nvPicPr>
        <p:blipFill>
          <a:blip r:embed="rId5">
            <a:alphaModFix/>
          </a:blip>
          <a:stretch>
            <a:fillRect/>
          </a:stretch>
        </p:blipFill>
        <p:spPr>
          <a:xfrm>
            <a:off x="5751130" y="1056862"/>
            <a:ext cx="1279700" cy="1498275"/>
          </a:xfrm>
          <a:prstGeom prst="rect">
            <a:avLst/>
          </a:prstGeom>
          <a:noFill/>
          <a:ln>
            <a:noFill/>
          </a:ln>
        </p:spPr>
      </p:pic>
    </p:spTree>
    <p:extLst>
      <p:ext uri="{BB962C8B-B14F-4D97-AF65-F5344CB8AC3E}">
        <p14:creationId xmlns:p14="http://schemas.microsoft.com/office/powerpoint/2010/main" val="1092221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368" name="Google Shape;368;p35"/>
          <p:cNvSpPr txBox="1">
            <a:spLocks noGrp="1"/>
          </p:cNvSpPr>
          <p:nvPr>
            <p:ph type="ctrTitle" idx="4294967295"/>
          </p:nvPr>
        </p:nvSpPr>
        <p:spPr>
          <a:xfrm>
            <a:off x="211496" y="1113480"/>
            <a:ext cx="4948518"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dirty="0"/>
              <a:t>Thank you!</a:t>
            </a:r>
            <a:endParaRPr sz="7200" dirty="0"/>
          </a:p>
        </p:txBody>
      </p:sp>
      <p:pic>
        <p:nvPicPr>
          <p:cNvPr id="370" name="Google Shape;370;p35"/>
          <p:cNvPicPr preferRelativeResize="0"/>
          <p:nvPr/>
        </p:nvPicPr>
        <p:blipFill>
          <a:blip r:embed="rId3">
            <a:alphaModFix/>
          </a:blip>
          <a:stretch>
            <a:fillRect/>
          </a:stretch>
        </p:blipFill>
        <p:spPr>
          <a:xfrm>
            <a:off x="3924900" y="2681025"/>
            <a:ext cx="3171324" cy="1889775"/>
          </a:xfrm>
          <a:prstGeom prst="rect">
            <a:avLst/>
          </a:prstGeom>
          <a:noFill/>
          <a:ln>
            <a:noFill/>
          </a:ln>
        </p:spPr>
      </p:pic>
      <p:pic>
        <p:nvPicPr>
          <p:cNvPr id="371" name="Google Shape;371;p35"/>
          <p:cNvPicPr preferRelativeResize="0"/>
          <p:nvPr/>
        </p:nvPicPr>
        <p:blipFill>
          <a:blip r:embed="rId4">
            <a:alphaModFix/>
          </a:blip>
          <a:stretch>
            <a:fillRect/>
          </a:stretch>
        </p:blipFill>
        <p:spPr>
          <a:xfrm>
            <a:off x="5160014" y="1914980"/>
            <a:ext cx="548700" cy="1597701"/>
          </a:xfrm>
          <a:prstGeom prst="rect">
            <a:avLst/>
          </a:prstGeom>
          <a:noFill/>
          <a:ln>
            <a:noFill/>
          </a:ln>
        </p:spPr>
      </p:pic>
      <p:pic>
        <p:nvPicPr>
          <p:cNvPr id="3" name="Google Shape;688;p48">
            <a:extLst>
              <a:ext uri="{FF2B5EF4-FFF2-40B4-BE49-F238E27FC236}">
                <a16:creationId xmlns:a16="http://schemas.microsoft.com/office/drawing/2014/main" id="{78BDEF6C-E3AC-7292-C33E-DB37024D6D87}"/>
              </a:ext>
            </a:extLst>
          </p:cNvPr>
          <p:cNvPicPr preferRelativeResize="0"/>
          <p:nvPr/>
        </p:nvPicPr>
        <p:blipFill>
          <a:blip r:embed="rId5">
            <a:alphaModFix/>
          </a:blip>
          <a:stretch>
            <a:fillRect/>
          </a:stretch>
        </p:blipFill>
        <p:spPr>
          <a:xfrm>
            <a:off x="5571358" y="1391771"/>
            <a:ext cx="1145447" cy="1179979"/>
          </a:xfrm>
          <a:prstGeom prst="rect">
            <a:avLst/>
          </a:prstGeom>
          <a:noFill/>
          <a:ln>
            <a:noFill/>
          </a:ln>
        </p:spPr>
      </p:pic>
    </p:spTree>
    <p:extLst>
      <p:ext uri="{BB962C8B-B14F-4D97-AF65-F5344CB8AC3E}">
        <p14:creationId xmlns:p14="http://schemas.microsoft.com/office/powerpoint/2010/main" val="1865741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F6C9B-E269-51FA-FBC7-88101556BB39}"/>
              </a:ext>
            </a:extLst>
          </p:cNvPr>
          <p:cNvSpPr>
            <a:spLocks noGrp="1"/>
          </p:cNvSpPr>
          <p:nvPr>
            <p:ph type="ctrTitle"/>
          </p:nvPr>
        </p:nvSpPr>
        <p:spPr/>
        <p:txBody>
          <a:bodyPr/>
          <a:lstStyle/>
          <a:p>
            <a:r>
              <a:rPr lang="en-CA" dirty="0"/>
              <a:t>Risks</a:t>
            </a:r>
          </a:p>
        </p:txBody>
      </p:sp>
      <p:sp>
        <p:nvSpPr>
          <p:cNvPr id="5" name="Slide Number Placeholder 4">
            <a:extLst>
              <a:ext uri="{FF2B5EF4-FFF2-40B4-BE49-F238E27FC236}">
                <a16:creationId xmlns:a16="http://schemas.microsoft.com/office/drawing/2014/main" id="{544E8CCB-E0B1-F649-FCF9-FCC30A26F5CB}"/>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2" name="Google Shape;689;p48">
            <a:extLst>
              <a:ext uri="{FF2B5EF4-FFF2-40B4-BE49-F238E27FC236}">
                <a16:creationId xmlns:a16="http://schemas.microsoft.com/office/drawing/2014/main" id="{30123B6C-3C90-DB88-42C2-229CF5BD14A6}"/>
              </a:ext>
            </a:extLst>
          </p:cNvPr>
          <p:cNvPicPr preferRelativeResize="0"/>
          <p:nvPr/>
        </p:nvPicPr>
        <p:blipFill>
          <a:blip r:embed="rId2">
            <a:alphaModFix/>
          </a:blip>
          <a:stretch>
            <a:fillRect/>
          </a:stretch>
        </p:blipFill>
        <p:spPr>
          <a:xfrm>
            <a:off x="6403039" y="2115998"/>
            <a:ext cx="836651" cy="911453"/>
          </a:xfrm>
          <a:prstGeom prst="rect">
            <a:avLst/>
          </a:prstGeom>
          <a:noFill/>
          <a:ln>
            <a:noFill/>
          </a:ln>
        </p:spPr>
      </p:pic>
    </p:spTree>
    <p:extLst>
      <p:ext uri="{BB962C8B-B14F-4D97-AF65-F5344CB8AC3E}">
        <p14:creationId xmlns:p14="http://schemas.microsoft.com/office/powerpoint/2010/main" val="174779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33" name="Google Shape;233;p26"/>
          <p:cNvSpPr txBox="1">
            <a:spLocks noGrp="1"/>
          </p:cNvSpPr>
          <p:nvPr>
            <p:ph type="title" idx="4294967295"/>
          </p:nvPr>
        </p:nvSpPr>
        <p:spPr>
          <a:xfrm>
            <a:off x="137768" y="836466"/>
            <a:ext cx="2358998" cy="27519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You need security against what?</a:t>
            </a:r>
            <a:endParaRPr dirty="0"/>
          </a:p>
        </p:txBody>
      </p:sp>
      <p:pic>
        <p:nvPicPr>
          <p:cNvPr id="8" name="Picture 7" descr="Logo, company name&#10;&#10;Description automatically generated">
            <a:extLst>
              <a:ext uri="{FF2B5EF4-FFF2-40B4-BE49-F238E27FC236}">
                <a16:creationId xmlns:a16="http://schemas.microsoft.com/office/drawing/2014/main" id="{B0BCC28E-B363-F240-C944-7022B6510C95}"/>
              </a:ext>
            </a:extLst>
          </p:cNvPr>
          <p:cNvPicPr>
            <a:picLocks noChangeAspect="1"/>
          </p:cNvPicPr>
          <p:nvPr/>
        </p:nvPicPr>
        <p:blipFill>
          <a:blip r:embed="rId3"/>
          <a:stretch>
            <a:fillRect/>
          </a:stretch>
        </p:blipFill>
        <p:spPr>
          <a:xfrm>
            <a:off x="2412787" y="257614"/>
            <a:ext cx="6512538" cy="4639203"/>
          </a:xfrm>
          <a:prstGeom prst="rect">
            <a:avLst/>
          </a:prstGeom>
        </p:spPr>
      </p:pic>
    </p:spTree>
    <p:extLst>
      <p:ext uri="{BB962C8B-B14F-4D97-AF65-F5344CB8AC3E}">
        <p14:creationId xmlns:p14="http://schemas.microsoft.com/office/powerpoint/2010/main" val="3212008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33" name="Google Shape;233;p26"/>
          <p:cNvSpPr txBox="1">
            <a:spLocks noGrp="1"/>
          </p:cNvSpPr>
          <p:nvPr>
            <p:ph type="title" idx="4294967295"/>
          </p:nvPr>
        </p:nvSpPr>
        <p:spPr>
          <a:xfrm>
            <a:off x="137768" y="836466"/>
            <a:ext cx="2358998" cy="27519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You need security against what?</a:t>
            </a:r>
            <a:endParaRPr dirty="0"/>
          </a:p>
        </p:txBody>
      </p:sp>
      <p:pic>
        <p:nvPicPr>
          <p:cNvPr id="1026" name="Picture 2" descr="What is social engineering? A definition + techniques to watch for">
            <a:extLst>
              <a:ext uri="{FF2B5EF4-FFF2-40B4-BE49-F238E27FC236}">
                <a16:creationId xmlns:a16="http://schemas.microsoft.com/office/drawing/2014/main" id="{91CA22D8-CB5D-707A-0F74-E30A77CE5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 t="4837" r="1926" b="5621"/>
          <a:stretch/>
        </p:blipFill>
        <p:spPr bwMode="auto">
          <a:xfrm>
            <a:off x="2971800" y="268941"/>
            <a:ext cx="5318312" cy="460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35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5" name="Google Shape;235;p2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33" name="Google Shape;233;p26"/>
          <p:cNvSpPr txBox="1">
            <a:spLocks noGrp="1"/>
          </p:cNvSpPr>
          <p:nvPr>
            <p:ph type="title" idx="4294967295"/>
          </p:nvPr>
        </p:nvSpPr>
        <p:spPr>
          <a:xfrm>
            <a:off x="137768" y="836465"/>
            <a:ext cx="2358998" cy="255987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You need security against who?</a:t>
            </a:r>
            <a:endParaRPr dirty="0"/>
          </a:p>
        </p:txBody>
      </p:sp>
      <p:pic>
        <p:nvPicPr>
          <p:cNvPr id="8" name="Picture 7">
            <a:extLst>
              <a:ext uri="{FF2B5EF4-FFF2-40B4-BE49-F238E27FC236}">
                <a16:creationId xmlns:a16="http://schemas.microsoft.com/office/drawing/2014/main" id="{B0BCC28E-B363-F240-C944-7022B6510C95}"/>
              </a:ext>
            </a:extLst>
          </p:cNvPr>
          <p:cNvPicPr>
            <a:picLocks noChangeAspect="1"/>
          </p:cNvPicPr>
          <p:nvPr/>
        </p:nvPicPr>
        <p:blipFill>
          <a:blip r:embed="rId3"/>
          <a:srcRect/>
          <a:stretch/>
        </p:blipFill>
        <p:spPr>
          <a:xfrm>
            <a:off x="2600725" y="779540"/>
            <a:ext cx="6324600" cy="3522946"/>
          </a:xfrm>
          <a:prstGeom prst="rect">
            <a:avLst/>
          </a:prstGeom>
        </p:spPr>
      </p:pic>
    </p:spTree>
    <p:extLst>
      <p:ext uri="{BB962C8B-B14F-4D97-AF65-F5344CB8AC3E}">
        <p14:creationId xmlns:p14="http://schemas.microsoft.com/office/powerpoint/2010/main" val="4116900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5E76F-DB1A-A234-BF12-CAB1BF6A1886}"/>
              </a:ext>
            </a:extLst>
          </p:cNvPr>
          <p:cNvSpPr>
            <a:spLocks noGrp="1"/>
          </p:cNvSpPr>
          <p:nvPr>
            <p:ph type="ctrTitle"/>
          </p:nvPr>
        </p:nvSpPr>
        <p:spPr>
          <a:xfrm>
            <a:off x="685800" y="1991825"/>
            <a:ext cx="4839020" cy="1159800"/>
          </a:xfrm>
        </p:spPr>
        <p:txBody>
          <a:bodyPr/>
          <a:lstStyle/>
          <a:p>
            <a:r>
              <a:rPr lang="en-CA" dirty="0"/>
              <a:t>Quick Alignment</a:t>
            </a:r>
          </a:p>
        </p:txBody>
      </p:sp>
      <p:sp>
        <p:nvSpPr>
          <p:cNvPr id="3" name="Slide Number Placeholder 2">
            <a:extLst>
              <a:ext uri="{FF2B5EF4-FFF2-40B4-BE49-F238E27FC236}">
                <a16:creationId xmlns:a16="http://schemas.microsoft.com/office/drawing/2014/main" id="{CAFD711E-5E48-B328-5605-D2AE0ACA40B8}"/>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2" name="Google Shape;687;p48">
            <a:extLst>
              <a:ext uri="{FF2B5EF4-FFF2-40B4-BE49-F238E27FC236}">
                <a16:creationId xmlns:a16="http://schemas.microsoft.com/office/drawing/2014/main" id="{12D55B0F-FEA8-9A26-CCAF-4CDDE063A857}"/>
              </a:ext>
            </a:extLst>
          </p:cNvPr>
          <p:cNvPicPr preferRelativeResize="0"/>
          <p:nvPr/>
        </p:nvPicPr>
        <p:blipFill>
          <a:blip r:embed="rId3">
            <a:alphaModFix/>
          </a:blip>
          <a:stretch>
            <a:fillRect/>
          </a:stretch>
        </p:blipFill>
        <p:spPr>
          <a:xfrm>
            <a:off x="6254516" y="1713687"/>
            <a:ext cx="1019495" cy="1122001"/>
          </a:xfrm>
          <a:prstGeom prst="rect">
            <a:avLst/>
          </a:prstGeom>
          <a:noFill/>
          <a:ln>
            <a:noFill/>
          </a:ln>
        </p:spPr>
      </p:pic>
    </p:spTree>
    <p:extLst>
      <p:ext uri="{BB962C8B-B14F-4D97-AF65-F5344CB8AC3E}">
        <p14:creationId xmlns:p14="http://schemas.microsoft.com/office/powerpoint/2010/main" val="1807348153"/>
      </p:ext>
    </p:extLst>
  </p:cSld>
  <p:clrMapOvr>
    <a:masterClrMapping/>
  </p:clrMapOvr>
</p:sld>
</file>

<file path=ppt/theme/theme1.xml><?xml version="1.0" encoding="utf-8"?>
<a:theme xmlns:a="http://schemas.openxmlformats.org/drawingml/2006/main" name="Aliena template">
  <a:themeElements>
    <a:clrScheme name="Custom 347">
      <a:dk1>
        <a:srgbClr val="050060"/>
      </a:dk1>
      <a:lt1>
        <a:srgbClr val="FFFFFF"/>
      </a:lt1>
      <a:dk2>
        <a:srgbClr val="585963"/>
      </a:dk2>
      <a:lt2>
        <a:srgbClr val="F3F3F3"/>
      </a:lt2>
      <a:accent1>
        <a:srgbClr val="0A2F9E"/>
      </a:accent1>
      <a:accent2>
        <a:srgbClr val="3544FF"/>
      </a:accent2>
      <a:accent3>
        <a:srgbClr val="24D6FF"/>
      </a:accent3>
      <a:accent4>
        <a:srgbClr val="00FFFF"/>
      </a:accent4>
      <a:accent5>
        <a:srgbClr val="A458FF"/>
      </a:accent5>
      <a:accent6>
        <a:srgbClr val="D392F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9027</TotalTime>
  <Words>898</Words>
  <Application>Microsoft Office PowerPoint</Application>
  <PresentationFormat>On-screen Show (16:9)</PresentationFormat>
  <Paragraphs>158</Paragraphs>
  <Slides>42</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Trebuchet MS</vt:lpstr>
      <vt:lpstr>Muli</vt:lpstr>
      <vt:lpstr>Calibri</vt:lpstr>
      <vt:lpstr>Lexend Deca</vt:lpstr>
      <vt:lpstr>Aliena template</vt:lpstr>
      <vt:lpstr>PowerPoint Presentation</vt:lpstr>
      <vt:lpstr>Intro</vt:lpstr>
      <vt:lpstr>Cybercrime damages is expected to cost the world over 7 Trillion USD in 2024</vt:lpstr>
      <vt:lpstr>PowerPoint Presentation</vt:lpstr>
      <vt:lpstr>Risks</vt:lpstr>
      <vt:lpstr>You need security against what?</vt:lpstr>
      <vt:lpstr>You need security against what?</vt:lpstr>
      <vt:lpstr>You need security against who?</vt:lpstr>
      <vt:lpstr>Quick Alignment</vt:lpstr>
      <vt:lpstr>Let’s review your business makeup</vt:lpstr>
      <vt:lpstr>Sales</vt:lpstr>
      <vt:lpstr>Service</vt:lpstr>
      <vt:lpstr>Parts</vt:lpstr>
      <vt:lpstr>F &amp; I</vt:lpstr>
      <vt:lpstr>Management</vt:lpstr>
      <vt:lpstr>The Net Result = Lots of Information</vt:lpstr>
      <vt:lpstr>What about security for this data?</vt:lpstr>
      <vt:lpstr>Everything is  Connected</vt:lpstr>
      <vt:lpstr>PowerPoint Presentation</vt:lpstr>
      <vt:lpstr>PowerPoint Presentation</vt:lpstr>
      <vt:lpstr>PowerPoint Presentation</vt:lpstr>
      <vt:lpstr>Information Security is a huge gap for most businesses</vt:lpstr>
      <vt:lpstr>PowerPoint Presentation</vt:lpstr>
      <vt:lpstr>Information Security is a huge gap for most businesses</vt:lpstr>
      <vt:lpstr>FTC Enhanced Requirements</vt:lpstr>
      <vt:lpstr>Essentials  IDS Cloud  On Premise</vt:lpstr>
      <vt:lpstr>PowerPoint Presentation</vt:lpstr>
      <vt:lpstr>PowerPoint Presentation</vt:lpstr>
      <vt:lpstr>PowerPoint Presentation</vt:lpstr>
      <vt:lpstr>Information Security requires a financial commitment</vt:lpstr>
      <vt:lpstr>And a shift in corporate culture</vt:lpstr>
      <vt:lpstr>PowerPoint Presentation</vt:lpstr>
      <vt:lpstr>$4,500,000 USD</vt:lpstr>
      <vt:lpstr>Do you need a CISO?</vt:lpstr>
      <vt:lpstr>Do you need military grade protection?</vt:lpstr>
      <vt:lpstr>What you really need is</vt:lpstr>
      <vt:lpstr>So, who’s accountable?</vt:lpstr>
      <vt:lpstr>PowerPoint Presentation</vt:lpstr>
      <vt:lpstr>The person who has the power to say “No” is ultimately accountable</vt:lpstr>
      <vt:lpstr>Action Plan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Who’s Actually Accountable?</dc:title>
  <dc:creator>Mark Jakobsen</dc:creator>
  <cp:lastModifiedBy>Mark Jakobsen</cp:lastModifiedBy>
  <cp:revision>14</cp:revision>
  <dcterms:modified xsi:type="dcterms:W3CDTF">2024-02-07T05:23:31Z</dcterms:modified>
</cp:coreProperties>
</file>