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52"/>
  </p:notesMasterIdLst>
  <p:handoutMasterIdLst>
    <p:handoutMasterId r:id="rId53"/>
  </p:handoutMasterIdLst>
  <p:sldIdLst>
    <p:sldId id="256" r:id="rId2"/>
    <p:sldId id="372" r:id="rId3"/>
    <p:sldId id="365" r:id="rId4"/>
    <p:sldId id="368" r:id="rId5"/>
    <p:sldId id="370" r:id="rId6"/>
    <p:sldId id="371" r:id="rId7"/>
    <p:sldId id="395" r:id="rId8"/>
    <p:sldId id="403" r:id="rId9"/>
    <p:sldId id="402" r:id="rId10"/>
    <p:sldId id="400" r:id="rId11"/>
    <p:sldId id="396" r:id="rId12"/>
    <p:sldId id="394" r:id="rId13"/>
    <p:sldId id="397" r:id="rId14"/>
    <p:sldId id="376" r:id="rId15"/>
    <p:sldId id="398" r:id="rId16"/>
    <p:sldId id="377" r:id="rId17"/>
    <p:sldId id="404" r:id="rId18"/>
    <p:sldId id="379" r:id="rId19"/>
    <p:sldId id="405" r:id="rId20"/>
    <p:sldId id="378" r:id="rId21"/>
    <p:sldId id="447" r:id="rId22"/>
    <p:sldId id="399" r:id="rId23"/>
    <p:sldId id="380" r:id="rId24"/>
    <p:sldId id="381" r:id="rId25"/>
    <p:sldId id="382" r:id="rId26"/>
    <p:sldId id="448" r:id="rId27"/>
    <p:sldId id="383" r:id="rId28"/>
    <p:sldId id="384" r:id="rId29"/>
    <p:sldId id="449" r:id="rId30"/>
    <p:sldId id="385" r:id="rId31"/>
    <p:sldId id="387" r:id="rId32"/>
    <p:sldId id="410" r:id="rId33"/>
    <p:sldId id="388" r:id="rId34"/>
    <p:sldId id="389" r:id="rId35"/>
    <p:sldId id="390" r:id="rId36"/>
    <p:sldId id="391" r:id="rId37"/>
    <p:sldId id="392" r:id="rId38"/>
    <p:sldId id="393" r:id="rId39"/>
    <p:sldId id="366" r:id="rId40"/>
    <p:sldId id="367" r:id="rId41"/>
    <p:sldId id="373" r:id="rId42"/>
    <p:sldId id="406" r:id="rId43"/>
    <p:sldId id="407" r:id="rId44"/>
    <p:sldId id="408" r:id="rId45"/>
    <p:sldId id="409" r:id="rId46"/>
    <p:sldId id="442" r:id="rId47"/>
    <p:sldId id="443" r:id="rId48"/>
    <p:sldId id="446" r:id="rId49"/>
    <p:sldId id="360" r:id="rId50"/>
    <p:sldId id="356" r:id="rId5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39">
          <p15:clr>
            <a:srgbClr val="A4A3A4"/>
          </p15:clr>
        </p15:guide>
        <p15:guide id="2" pos="2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seniya Savelyeva" initials="KS" lastIdx="1" clrIdx="0">
    <p:extLst>
      <p:ext uri="{19B8F6BF-5375-455C-9EA6-DF929625EA0E}">
        <p15:presenceInfo xmlns:p15="http://schemas.microsoft.com/office/powerpoint/2012/main" userId="S-1-5-21-1166330866-2158198270-2689449013-69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939"/>
    <a:srgbClr val="DF4145"/>
    <a:srgbClr val="FBF9F5"/>
    <a:srgbClr val="D60093"/>
    <a:srgbClr val="3C3938"/>
    <a:srgbClr val="868382"/>
    <a:srgbClr val="646160"/>
    <a:srgbClr val="514E4D"/>
    <a:srgbClr val="8D8887"/>
    <a:srgbClr val="726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83019" autoAdjust="0"/>
  </p:normalViewPr>
  <p:slideViewPr>
    <p:cSldViewPr snapToGrid="0" snapToObjects="1">
      <p:cViewPr varScale="1">
        <p:scale>
          <a:sx n="141" d="100"/>
          <a:sy n="141" d="100"/>
        </p:scale>
        <p:origin x="732" y="120"/>
      </p:cViewPr>
      <p:guideLst>
        <p:guide orient="horz" pos="3239"/>
        <p:guide pos="2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3048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FAAE2F-6011-48F6-94D7-ACEF58D967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F34F1-C952-4DC9-8AB0-3820E1E3DE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1875F-CEE0-4AFD-BFDE-9B55647C5812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F3A30-65EE-46F1-AD5B-811133ADF2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C52F8-174A-45D2-93AF-F5486FA893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3D62F-E533-4BA1-AE1A-89EE9D0BB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5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2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7347" name="Shape 3"/>
          <p:cNvSpPr txBox="1">
            <a:spLocks noGrp="1"/>
          </p:cNvSpPr>
          <p:nvPr>
            <p:ph type="dt" idx="10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6388" name="Shape 4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endParaRPr noProof="0"/>
          </a:p>
        </p:txBody>
      </p:sp>
      <p:sp>
        <p:nvSpPr>
          <p:cNvPr id="57350" name="Shape 6"/>
          <p:cNvSpPr txBox="1">
            <a:spLocks noGrp="1"/>
          </p:cNvSpPr>
          <p:nvPr>
            <p:ph type="ftr" idx="11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7351" name="Shape 7"/>
          <p:cNvSpPr txBox="1">
            <a:spLocks noGrp="1"/>
          </p:cNvSpPr>
          <p:nvPr>
            <p:ph type="sldNum" idx="12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51115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6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6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44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19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81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07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FD27C6F-DEF7-E612-B2FD-3EE32501A393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10410F8-AC0B-DE08-562B-C89D946B19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670AE7D-1F7A-8E77-0375-60C99AC06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5497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4E4170-8623-FBBC-8739-90C977BC5C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5400" y="183302"/>
            <a:ext cx="1466403" cy="1466403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30DC56A-29E3-4346-877D-06444E740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899" y="521855"/>
            <a:ext cx="6247245" cy="71120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236E737-7876-4296-8BFE-300A4F32EA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1781247"/>
            <a:ext cx="7787317" cy="1643063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05CCB0-4A3B-4560-9450-D36A78C481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5400" y="183302"/>
            <a:ext cx="1466403" cy="1466403"/>
          </a:xfr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or</a:t>
            </a:r>
          </a:p>
          <a:p>
            <a:pPr lvl="0"/>
            <a:r>
              <a:rPr lang="en-US" noProof="0" dirty="0"/>
              <a:t>Icon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DA83BE0-EBA5-229D-77D1-B509785060A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" name="Grafika 11">
            <a:extLst>
              <a:ext uri="{FF2B5EF4-FFF2-40B4-BE49-F238E27FC236}">
                <a16:creationId xmlns:a16="http://schemas.microsoft.com/office/drawing/2014/main" id="{A5B8DD4B-D169-E78F-6223-21038182F9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404C35C-1AB3-B984-9155-B16AF219CA81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29962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BE2FE33-E61B-4EA7-9371-D5316368BA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1493877"/>
            <a:ext cx="7787317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rgbClr val="1F1939"/>
                </a:solidFill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Point 1</a:t>
            </a:r>
          </a:p>
          <a:p>
            <a:pPr lvl="1"/>
            <a:r>
              <a:rPr lang="en-US" noProof="0" dirty="0"/>
              <a:t>Point 2</a:t>
            </a:r>
          </a:p>
          <a:p>
            <a:pPr lvl="0"/>
            <a:endParaRPr lang="en-US" noProof="0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D63C233C-977D-478E-B10B-4A4B079CF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00" y="366857"/>
            <a:ext cx="6247245" cy="547543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Title: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5E74F00-A7AD-4005-A52A-F79E88E00A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835746"/>
            <a:ext cx="6247245" cy="646690"/>
          </a:xfrm>
        </p:spPr>
        <p:txBody>
          <a:bodyPr/>
          <a:lstStyle>
            <a:lvl1pPr>
              <a:defRPr sz="2000" b="0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noProof="0" dirty="0"/>
              <a:t>Title Details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42022ED-CB38-4592-B8E7-096B7B5F3288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557DAA00-294E-09CB-9F4E-BF1000EE6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1A748D1-1C2F-C76E-D6B3-D12E53582BBC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0DA8081-8614-9172-43DA-9FFCEF17CB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5400" y="183302"/>
            <a:ext cx="1466403" cy="1466403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1691806A-6175-EFB9-438F-687CDA012C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5400" y="183302"/>
            <a:ext cx="1466403" cy="1466403"/>
          </a:xfr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or</a:t>
            </a:r>
          </a:p>
          <a:p>
            <a:pPr lvl="0"/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5893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6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A5347F-BF0B-4CC7-B31C-74E74CED6E8E}"/>
              </a:ext>
            </a:extLst>
          </p:cNvPr>
          <p:cNvSpPr/>
          <p:nvPr userDrawn="1"/>
        </p:nvSpPr>
        <p:spPr>
          <a:xfrm>
            <a:off x="1" y="0"/>
            <a:ext cx="4511256" cy="5143500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Trebuchet MS" panose="020B06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CB7D5-BA80-474F-B89D-4ACB43D8D2AC}"/>
              </a:ext>
            </a:extLst>
          </p:cNvPr>
          <p:cNvSpPr/>
          <p:nvPr userDrawn="1"/>
        </p:nvSpPr>
        <p:spPr>
          <a:xfrm>
            <a:off x="4511257" y="0"/>
            <a:ext cx="463274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Trebuchet MS" panose="020B0603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1D545F-B4D7-4409-BFEE-ED402E037A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08156" y="338982"/>
            <a:ext cx="3567599" cy="4510109"/>
          </a:xfrm>
        </p:spPr>
        <p:txBody>
          <a:bodyPr/>
          <a:lstStyle>
            <a:lvl1pPr>
              <a:defRPr sz="3200">
                <a:solidFill>
                  <a:srgbClr val="1F1939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/>
              <a:t>Text or Image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7FF38F6-B95E-4F06-8DB1-0F4BE1CF3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00" y="335003"/>
            <a:ext cx="3188739" cy="4236998"/>
          </a:xfrm>
        </p:spPr>
        <p:txBody>
          <a:bodyPr anchor="ctr"/>
          <a:lstStyle>
            <a:lvl1pPr marL="0" indent="0"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2135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R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8C2414A-586C-806E-6DD9-344717397A2F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a 11">
            <a:extLst>
              <a:ext uri="{FF2B5EF4-FFF2-40B4-BE49-F238E27FC236}">
                <a16:creationId xmlns:a16="http://schemas.microsoft.com/office/drawing/2014/main" id="{D0442385-B63B-F7AB-16B4-1DDA85649C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501B02F-2DB5-DFBB-E854-666B3B777D6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4460967-08E2-98AA-2414-05C0B77A60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BE909D5-84FA-7B26-AF24-E43D910484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908" y="535739"/>
            <a:ext cx="587795" cy="35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5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Mar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BDB4278-10A6-F01C-31EF-119BFE3D5AD3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a 11">
            <a:extLst>
              <a:ext uri="{FF2B5EF4-FFF2-40B4-BE49-F238E27FC236}">
                <a16:creationId xmlns:a16="http://schemas.microsoft.com/office/drawing/2014/main" id="{68D6EC4D-46C8-426F-FE42-5F300BD2C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AC62DD1-C197-113B-7903-59EDE2D1D79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036D5FE-2B2D-86AE-14FB-0D3662E8FB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155027E-D3F7-0BA2-1A74-096BF832AA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4274" y="575844"/>
            <a:ext cx="652395" cy="2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7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 Mar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DF59F74-4AC8-22FB-8BC1-03370BCE74FD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a 11">
            <a:extLst>
              <a:ext uri="{FF2B5EF4-FFF2-40B4-BE49-F238E27FC236}">
                <a16:creationId xmlns:a16="http://schemas.microsoft.com/office/drawing/2014/main" id="{9DE7B2CA-8020-CF60-3188-B0297E01A1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66B2EC5-E94C-803D-F472-4393BB553CF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49006C2-62E8-564F-9367-CD8C471BF1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330900D-4AE4-A3BF-8329-C0B6CB5250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0012" y="534208"/>
            <a:ext cx="559854" cy="36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72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108B2F-DCFB-4512-89C7-644ABE9C3F91}"/>
              </a:ext>
            </a:extLst>
          </p:cNvPr>
          <p:cNvSpPr/>
          <p:nvPr userDrawn="1"/>
        </p:nvSpPr>
        <p:spPr>
          <a:xfrm>
            <a:off x="-1" y="0"/>
            <a:ext cx="9144001" cy="4486541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AF3EE9AA-7B37-4F04-A65A-DCF0693D18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773136"/>
            <a:ext cx="9144001" cy="922698"/>
          </a:xfrm>
        </p:spPr>
        <p:txBody>
          <a:bodyPr/>
          <a:lstStyle>
            <a:lvl1pPr algn="ctr">
              <a:defRPr sz="5000" b="1">
                <a:solidFill>
                  <a:srgbClr val="DF4145"/>
                </a:solidFill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CB1C722D-DF6D-49CF-B4D9-662CADBC38C6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Grafika 11">
            <a:extLst>
              <a:ext uri="{FF2B5EF4-FFF2-40B4-BE49-F238E27FC236}">
                <a16:creationId xmlns:a16="http://schemas.microsoft.com/office/drawing/2014/main" id="{FF61B561-A1A4-4FAA-4B1B-2F67AA152A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67EC2E3-4CCC-52E4-70B8-1270D0A4703D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3196460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14D0A27-9A4E-4C22-BD87-3869D1C76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092036"/>
            <a:ext cx="9143999" cy="763040"/>
          </a:xfrm>
        </p:spPr>
        <p:txBody>
          <a:bodyPr/>
          <a:lstStyle>
            <a:lvl1pPr algn="ctr">
              <a:defRPr sz="2500" b="1">
                <a:solidFill>
                  <a:srgbClr val="1F1939"/>
                </a:solidFill>
              </a:defRPr>
            </a:lvl1pPr>
            <a:lvl2pPr algn="ctr">
              <a:defRPr sz="3200">
                <a:solidFill>
                  <a:srgbClr val="1F1939"/>
                </a:solidFill>
              </a:defRPr>
            </a:lvl2pPr>
          </a:lstStyle>
          <a:p>
            <a:pPr lvl="0"/>
            <a:r>
              <a:rPr lang="en-US" noProof="0" dirty="0"/>
              <a:t>Subtitle</a:t>
            </a:r>
          </a:p>
          <a:p>
            <a:pPr lvl="1"/>
            <a:endParaRPr lang="en-US" noProof="0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7736B17-D182-4552-AF7A-EC0D01B871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385455"/>
            <a:ext cx="9144000" cy="706581"/>
          </a:xfrm>
        </p:spPr>
        <p:txBody>
          <a:bodyPr/>
          <a:lstStyle>
            <a:lvl1pPr algn="ctr"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E9FC711-4888-B91E-52D4-23A4B6EDEF07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2BB6AE8C-451F-C1AE-17FC-B7B95CB07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944A282-9D93-ECFA-645E-AFAA8D237F44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508225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8EE9C0-1CA2-4E8F-8B05-2E5A74B09A7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-1" y="2522983"/>
            <a:ext cx="9143999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5000" b="1" kern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Q&amp;A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DE09550-3E0E-9E47-9B8B-4FAFA965013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3E3E19D3-EF1D-C4FF-A3C1-421CE21994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FC4D3BD-D49B-C92D-2474-EBA78AF22F5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8F6B4C5-1551-8A98-4AF0-B4AD30C510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2177" y="1116129"/>
            <a:ext cx="1179642" cy="1179642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9A8F3A4-9868-2126-B405-8FF62F486CA8}"/>
              </a:ext>
            </a:extLst>
          </p:cNvPr>
          <p:cNvSpPr/>
          <p:nvPr/>
        </p:nvSpPr>
        <p:spPr>
          <a:xfrm>
            <a:off x="4137235" y="1348610"/>
            <a:ext cx="644592" cy="560436"/>
          </a:xfrm>
          <a:custGeom>
            <a:avLst/>
            <a:gdLst>
              <a:gd name="connsiteX0" fmla="*/ 595565 w 644592"/>
              <a:gd name="connsiteY0" fmla="*/ 448413 h 560436"/>
              <a:gd name="connsiteX1" fmla="*/ 644592 w 644592"/>
              <a:gd name="connsiteY1" fmla="*/ 399362 h 560436"/>
              <a:gd name="connsiteX2" fmla="*/ 644592 w 644592"/>
              <a:gd name="connsiteY2" fmla="*/ 49170 h 560436"/>
              <a:gd name="connsiteX3" fmla="*/ 595613 w 644592"/>
              <a:gd name="connsiteY3" fmla="*/ 0 h 560436"/>
              <a:gd name="connsiteX4" fmla="*/ 595565 w 644592"/>
              <a:gd name="connsiteY4" fmla="*/ 0 h 560436"/>
              <a:gd name="connsiteX5" fmla="*/ 49051 w 644592"/>
              <a:gd name="connsiteY5" fmla="*/ 0 h 560436"/>
              <a:gd name="connsiteX6" fmla="*/ 0 w 644592"/>
              <a:gd name="connsiteY6" fmla="*/ 49051 h 560436"/>
              <a:gd name="connsiteX7" fmla="*/ 0 w 644592"/>
              <a:gd name="connsiteY7" fmla="*/ 399243 h 560436"/>
              <a:gd name="connsiteX8" fmla="*/ 49051 w 644592"/>
              <a:gd name="connsiteY8" fmla="*/ 448294 h 560436"/>
              <a:gd name="connsiteX9" fmla="*/ 84070 w 644592"/>
              <a:gd name="connsiteY9" fmla="*/ 448294 h 560436"/>
              <a:gd name="connsiteX10" fmla="*/ 84070 w 644592"/>
              <a:gd name="connsiteY10" fmla="*/ 546395 h 560436"/>
              <a:gd name="connsiteX11" fmla="*/ 98043 w 644592"/>
              <a:gd name="connsiteY11" fmla="*/ 560436 h 560436"/>
              <a:gd name="connsiteX12" fmla="*/ 108012 w 644592"/>
              <a:gd name="connsiteY12" fmla="*/ 556305 h 560436"/>
              <a:gd name="connsiteX13" fmla="*/ 216000 w 644592"/>
              <a:gd name="connsiteY13" fmla="*/ 448294 h 560436"/>
              <a:gd name="connsiteX14" fmla="*/ 595565 w 644592"/>
              <a:gd name="connsiteY14" fmla="*/ 448294 h 560436"/>
              <a:gd name="connsiteX15" fmla="*/ 210187 w 644592"/>
              <a:gd name="connsiteY15" fmla="*/ 420397 h 560436"/>
              <a:gd name="connsiteX16" fmla="*/ 200277 w 644592"/>
              <a:gd name="connsiteY16" fmla="*/ 424495 h 560436"/>
              <a:gd name="connsiteX17" fmla="*/ 112133 w 644592"/>
              <a:gd name="connsiteY17" fmla="*/ 512639 h 560436"/>
              <a:gd name="connsiteX18" fmla="*/ 112133 w 644592"/>
              <a:gd name="connsiteY18" fmla="*/ 434405 h 560436"/>
              <a:gd name="connsiteX19" fmla="*/ 98125 w 644592"/>
              <a:gd name="connsiteY19" fmla="*/ 420397 h 560436"/>
              <a:gd name="connsiteX20" fmla="*/ 49051 w 644592"/>
              <a:gd name="connsiteY20" fmla="*/ 420397 h 560436"/>
              <a:gd name="connsiteX21" fmla="*/ 28015 w 644592"/>
              <a:gd name="connsiteY21" fmla="*/ 399362 h 560436"/>
              <a:gd name="connsiteX22" fmla="*/ 28015 w 644592"/>
              <a:gd name="connsiteY22" fmla="*/ 49170 h 560436"/>
              <a:gd name="connsiteX23" fmla="*/ 49051 w 644592"/>
              <a:gd name="connsiteY23" fmla="*/ 28134 h 560436"/>
              <a:gd name="connsiteX24" fmla="*/ 595565 w 644592"/>
              <a:gd name="connsiteY24" fmla="*/ 28134 h 560436"/>
              <a:gd name="connsiteX25" fmla="*/ 616577 w 644592"/>
              <a:gd name="connsiteY25" fmla="*/ 49170 h 560436"/>
              <a:gd name="connsiteX26" fmla="*/ 616577 w 644592"/>
              <a:gd name="connsiteY26" fmla="*/ 399362 h 560436"/>
              <a:gd name="connsiteX27" fmla="*/ 595565 w 644592"/>
              <a:gd name="connsiteY27" fmla="*/ 420397 h 56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44592" h="560436">
                <a:moveTo>
                  <a:pt x="595565" y="448413"/>
                </a:moveTo>
                <a:cubicBezTo>
                  <a:pt x="622639" y="448387"/>
                  <a:pt x="644578" y="426436"/>
                  <a:pt x="644592" y="399362"/>
                </a:cubicBezTo>
                <a:lnTo>
                  <a:pt x="644592" y="49170"/>
                </a:lnTo>
                <a:cubicBezTo>
                  <a:pt x="644644" y="22067"/>
                  <a:pt x="622716" y="53"/>
                  <a:pt x="595613" y="0"/>
                </a:cubicBezTo>
                <a:cubicBezTo>
                  <a:pt x="595596" y="0"/>
                  <a:pt x="595582" y="0"/>
                  <a:pt x="595565" y="0"/>
                </a:cubicBezTo>
                <a:lnTo>
                  <a:pt x="49051" y="0"/>
                </a:lnTo>
                <a:cubicBezTo>
                  <a:pt x="21966" y="13"/>
                  <a:pt x="13" y="21966"/>
                  <a:pt x="0" y="49051"/>
                </a:cubicBezTo>
                <a:lnTo>
                  <a:pt x="0" y="399243"/>
                </a:lnTo>
                <a:cubicBezTo>
                  <a:pt x="13" y="426327"/>
                  <a:pt x="21966" y="448279"/>
                  <a:pt x="49051" y="448294"/>
                </a:cubicBezTo>
                <a:lnTo>
                  <a:pt x="84070" y="448294"/>
                </a:lnTo>
                <a:lnTo>
                  <a:pt x="84070" y="546395"/>
                </a:lnTo>
                <a:cubicBezTo>
                  <a:pt x="84051" y="554130"/>
                  <a:pt x="90307" y="560417"/>
                  <a:pt x="98043" y="560436"/>
                </a:cubicBezTo>
                <a:cubicBezTo>
                  <a:pt x="101784" y="560446"/>
                  <a:pt x="105374" y="558959"/>
                  <a:pt x="108012" y="556305"/>
                </a:cubicBezTo>
                <a:lnTo>
                  <a:pt x="216000" y="448294"/>
                </a:lnTo>
                <a:lnTo>
                  <a:pt x="595565" y="448294"/>
                </a:lnTo>
                <a:close/>
                <a:moveTo>
                  <a:pt x="210187" y="420397"/>
                </a:moveTo>
                <a:cubicBezTo>
                  <a:pt x="206472" y="420402"/>
                  <a:pt x="202910" y="421874"/>
                  <a:pt x="200277" y="424495"/>
                </a:cubicBezTo>
                <a:lnTo>
                  <a:pt x="112133" y="512639"/>
                </a:lnTo>
                <a:lnTo>
                  <a:pt x="112133" y="434405"/>
                </a:lnTo>
                <a:cubicBezTo>
                  <a:pt x="112133" y="426670"/>
                  <a:pt x="105861" y="420397"/>
                  <a:pt x="98125" y="420397"/>
                </a:cubicBezTo>
                <a:lnTo>
                  <a:pt x="49051" y="420397"/>
                </a:lnTo>
                <a:cubicBezTo>
                  <a:pt x="37444" y="420371"/>
                  <a:pt x="28042" y="410968"/>
                  <a:pt x="28015" y="399362"/>
                </a:cubicBezTo>
                <a:lnTo>
                  <a:pt x="28015" y="49170"/>
                </a:lnTo>
                <a:cubicBezTo>
                  <a:pt x="28042" y="37563"/>
                  <a:pt x="37444" y="28161"/>
                  <a:pt x="49051" y="28134"/>
                </a:cubicBezTo>
                <a:lnTo>
                  <a:pt x="595565" y="28134"/>
                </a:lnTo>
                <a:cubicBezTo>
                  <a:pt x="607167" y="28161"/>
                  <a:pt x="616565" y="37567"/>
                  <a:pt x="616577" y="49170"/>
                </a:cubicBezTo>
                <a:lnTo>
                  <a:pt x="616577" y="399362"/>
                </a:lnTo>
                <a:cubicBezTo>
                  <a:pt x="616565" y="410964"/>
                  <a:pt x="607167" y="420371"/>
                  <a:pt x="595565" y="420397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5629CB5-A12F-4978-A8ED-FD1110CBCF76}"/>
              </a:ext>
            </a:extLst>
          </p:cNvPr>
          <p:cNvSpPr/>
          <p:nvPr/>
        </p:nvSpPr>
        <p:spPr>
          <a:xfrm>
            <a:off x="4361453" y="1418679"/>
            <a:ext cx="196172" cy="308281"/>
          </a:xfrm>
          <a:custGeom>
            <a:avLst/>
            <a:gdLst>
              <a:gd name="connsiteX0" fmla="*/ 84070 w 196172"/>
              <a:gd name="connsiteY0" fmla="*/ 1018 h 308281"/>
              <a:gd name="connsiteX1" fmla="*/ 0 w 196172"/>
              <a:gd name="connsiteY1" fmla="*/ 98095 h 308281"/>
              <a:gd name="connsiteX2" fmla="*/ 14008 w 196172"/>
              <a:gd name="connsiteY2" fmla="*/ 112103 h 308281"/>
              <a:gd name="connsiteX3" fmla="*/ 28015 w 196172"/>
              <a:gd name="connsiteY3" fmla="*/ 98095 h 308281"/>
              <a:gd name="connsiteX4" fmla="*/ 98078 w 196172"/>
              <a:gd name="connsiteY4" fmla="*/ 28033 h 308281"/>
              <a:gd name="connsiteX5" fmla="*/ 168140 w 196172"/>
              <a:gd name="connsiteY5" fmla="*/ 98095 h 308281"/>
              <a:gd name="connsiteX6" fmla="*/ 98078 w 196172"/>
              <a:gd name="connsiteY6" fmla="*/ 168157 h 308281"/>
              <a:gd name="connsiteX7" fmla="*/ 98078 w 196172"/>
              <a:gd name="connsiteY7" fmla="*/ 168157 h 308281"/>
              <a:gd name="connsiteX8" fmla="*/ 84070 w 196172"/>
              <a:gd name="connsiteY8" fmla="*/ 182165 h 308281"/>
              <a:gd name="connsiteX9" fmla="*/ 84070 w 196172"/>
              <a:gd name="connsiteY9" fmla="*/ 182165 h 308281"/>
              <a:gd name="connsiteX10" fmla="*/ 84070 w 196172"/>
              <a:gd name="connsiteY10" fmla="*/ 238220 h 308281"/>
              <a:gd name="connsiteX11" fmla="*/ 98078 w 196172"/>
              <a:gd name="connsiteY11" fmla="*/ 252227 h 308281"/>
              <a:gd name="connsiteX12" fmla="*/ 112085 w 196172"/>
              <a:gd name="connsiteY12" fmla="*/ 238220 h 308281"/>
              <a:gd name="connsiteX13" fmla="*/ 112085 w 196172"/>
              <a:gd name="connsiteY13" fmla="*/ 195172 h 308281"/>
              <a:gd name="connsiteX14" fmla="*/ 195155 w 196172"/>
              <a:gd name="connsiteY14" fmla="*/ 84087 h 308281"/>
              <a:gd name="connsiteX15" fmla="*/ 84070 w 196172"/>
              <a:gd name="connsiteY15" fmla="*/ 1018 h 308281"/>
              <a:gd name="connsiteX16" fmla="*/ 98078 w 196172"/>
              <a:gd name="connsiteY16" fmla="*/ 266235 h 308281"/>
              <a:gd name="connsiteX17" fmla="*/ 84070 w 196172"/>
              <a:gd name="connsiteY17" fmla="*/ 280267 h 308281"/>
              <a:gd name="connsiteX18" fmla="*/ 84070 w 196172"/>
              <a:gd name="connsiteY18" fmla="*/ 294274 h 308281"/>
              <a:gd name="connsiteX19" fmla="*/ 98078 w 196172"/>
              <a:gd name="connsiteY19" fmla="*/ 308282 h 308281"/>
              <a:gd name="connsiteX20" fmla="*/ 112085 w 196172"/>
              <a:gd name="connsiteY20" fmla="*/ 294274 h 308281"/>
              <a:gd name="connsiteX21" fmla="*/ 112085 w 196172"/>
              <a:gd name="connsiteY21" fmla="*/ 280267 h 308281"/>
              <a:gd name="connsiteX22" fmla="*/ 98078 w 196172"/>
              <a:gd name="connsiteY22" fmla="*/ 266235 h 30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6172" h="308281">
                <a:moveTo>
                  <a:pt x="84070" y="1018"/>
                </a:moveTo>
                <a:cubicBezTo>
                  <a:pt x="35801" y="7963"/>
                  <a:pt x="-23" y="49330"/>
                  <a:pt x="0" y="98095"/>
                </a:cubicBezTo>
                <a:cubicBezTo>
                  <a:pt x="0" y="105831"/>
                  <a:pt x="6272" y="112103"/>
                  <a:pt x="14008" y="112103"/>
                </a:cubicBezTo>
                <a:cubicBezTo>
                  <a:pt x="21743" y="112103"/>
                  <a:pt x="28015" y="105831"/>
                  <a:pt x="28015" y="98095"/>
                </a:cubicBezTo>
                <a:cubicBezTo>
                  <a:pt x="28015" y="59401"/>
                  <a:pt x="59383" y="28033"/>
                  <a:pt x="98078" y="28033"/>
                </a:cubicBezTo>
                <a:cubicBezTo>
                  <a:pt x="136773" y="28033"/>
                  <a:pt x="168140" y="59401"/>
                  <a:pt x="168140" y="98095"/>
                </a:cubicBezTo>
                <a:cubicBezTo>
                  <a:pt x="168140" y="136789"/>
                  <a:pt x="136773" y="168157"/>
                  <a:pt x="98078" y="168157"/>
                </a:cubicBezTo>
                <a:lnTo>
                  <a:pt x="98078" y="168157"/>
                </a:lnTo>
                <a:cubicBezTo>
                  <a:pt x="90342" y="168157"/>
                  <a:pt x="84070" y="174430"/>
                  <a:pt x="84070" y="182165"/>
                </a:cubicBezTo>
                <a:lnTo>
                  <a:pt x="84070" y="182165"/>
                </a:lnTo>
                <a:lnTo>
                  <a:pt x="84070" y="238220"/>
                </a:lnTo>
                <a:cubicBezTo>
                  <a:pt x="84070" y="245955"/>
                  <a:pt x="90342" y="252227"/>
                  <a:pt x="98078" y="252227"/>
                </a:cubicBezTo>
                <a:cubicBezTo>
                  <a:pt x="105813" y="252227"/>
                  <a:pt x="112085" y="245955"/>
                  <a:pt x="112085" y="238220"/>
                </a:cubicBezTo>
                <a:lnTo>
                  <a:pt x="112085" y="195172"/>
                </a:lnTo>
                <a:cubicBezTo>
                  <a:pt x="165700" y="187437"/>
                  <a:pt x="202890" y="137702"/>
                  <a:pt x="195155" y="84087"/>
                </a:cubicBezTo>
                <a:cubicBezTo>
                  <a:pt x="187420" y="30473"/>
                  <a:pt x="137685" y="-6718"/>
                  <a:pt x="84070" y="1018"/>
                </a:cubicBezTo>
                <a:close/>
                <a:moveTo>
                  <a:pt x="98078" y="266235"/>
                </a:moveTo>
                <a:cubicBezTo>
                  <a:pt x="90338" y="266249"/>
                  <a:pt x="84070" y="272527"/>
                  <a:pt x="84070" y="280267"/>
                </a:cubicBezTo>
                <a:lnTo>
                  <a:pt x="84070" y="294274"/>
                </a:lnTo>
                <a:cubicBezTo>
                  <a:pt x="84070" y="302009"/>
                  <a:pt x="90342" y="308282"/>
                  <a:pt x="98078" y="308282"/>
                </a:cubicBezTo>
                <a:cubicBezTo>
                  <a:pt x="105813" y="308282"/>
                  <a:pt x="112085" y="302009"/>
                  <a:pt x="112085" y="294274"/>
                </a:cubicBezTo>
                <a:lnTo>
                  <a:pt x="112085" y="280267"/>
                </a:lnTo>
                <a:cubicBezTo>
                  <a:pt x="112085" y="272527"/>
                  <a:pt x="105818" y="266249"/>
                  <a:pt x="98078" y="266235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A6A0FA6-A118-2858-B3D5-115B1A59872D}"/>
              </a:ext>
            </a:extLst>
          </p:cNvPr>
          <p:cNvSpPr/>
          <p:nvPr/>
        </p:nvSpPr>
        <p:spPr>
          <a:xfrm>
            <a:off x="4361453" y="1502743"/>
            <a:ext cx="644520" cy="560556"/>
          </a:xfrm>
          <a:custGeom>
            <a:avLst/>
            <a:gdLst>
              <a:gd name="connsiteX0" fmla="*/ 49027 w 644520"/>
              <a:gd name="connsiteY0" fmla="*/ 448437 h 560556"/>
              <a:gd name="connsiteX1" fmla="*/ 428521 w 644520"/>
              <a:gd name="connsiteY1" fmla="*/ 448437 h 560556"/>
              <a:gd name="connsiteX2" fmla="*/ 536509 w 644520"/>
              <a:gd name="connsiteY2" fmla="*/ 556424 h 560556"/>
              <a:gd name="connsiteX3" fmla="*/ 556320 w 644520"/>
              <a:gd name="connsiteY3" fmla="*/ 556482 h 560556"/>
              <a:gd name="connsiteX4" fmla="*/ 560451 w 644520"/>
              <a:gd name="connsiteY4" fmla="*/ 546514 h 560556"/>
              <a:gd name="connsiteX5" fmla="*/ 560451 w 644520"/>
              <a:gd name="connsiteY5" fmla="*/ 448437 h 560556"/>
              <a:gd name="connsiteX6" fmla="*/ 595470 w 644520"/>
              <a:gd name="connsiteY6" fmla="*/ 448437 h 560556"/>
              <a:gd name="connsiteX7" fmla="*/ 644521 w 644520"/>
              <a:gd name="connsiteY7" fmla="*/ 399386 h 560556"/>
              <a:gd name="connsiteX8" fmla="*/ 644521 w 644520"/>
              <a:gd name="connsiteY8" fmla="*/ 49051 h 560556"/>
              <a:gd name="connsiteX9" fmla="*/ 595541 w 644520"/>
              <a:gd name="connsiteY9" fmla="*/ 0 h 560556"/>
              <a:gd name="connsiteX10" fmla="*/ 420374 w 644520"/>
              <a:gd name="connsiteY10" fmla="*/ 0 h 560556"/>
              <a:gd name="connsiteX11" fmla="*/ 420374 w 644520"/>
              <a:gd name="connsiteY11" fmla="*/ 28039 h 560556"/>
              <a:gd name="connsiteX12" fmla="*/ 595541 w 644520"/>
              <a:gd name="connsiteY12" fmla="*/ 28039 h 560556"/>
              <a:gd name="connsiteX13" fmla="*/ 616577 w 644520"/>
              <a:gd name="connsiteY13" fmla="*/ 49051 h 560556"/>
              <a:gd name="connsiteX14" fmla="*/ 616577 w 644520"/>
              <a:gd name="connsiteY14" fmla="*/ 399386 h 560556"/>
              <a:gd name="connsiteX15" fmla="*/ 595541 w 644520"/>
              <a:gd name="connsiteY15" fmla="*/ 420397 h 560556"/>
              <a:gd name="connsiteX16" fmla="*/ 546491 w 644520"/>
              <a:gd name="connsiteY16" fmla="*/ 420397 h 560556"/>
              <a:gd name="connsiteX17" fmla="*/ 532483 w 644520"/>
              <a:gd name="connsiteY17" fmla="*/ 434405 h 560556"/>
              <a:gd name="connsiteX18" fmla="*/ 532483 w 644520"/>
              <a:gd name="connsiteY18" fmla="*/ 512686 h 560556"/>
              <a:gd name="connsiteX19" fmla="*/ 444339 w 644520"/>
              <a:gd name="connsiteY19" fmla="*/ 424543 h 560556"/>
              <a:gd name="connsiteX20" fmla="*/ 434429 w 644520"/>
              <a:gd name="connsiteY20" fmla="*/ 420445 h 560556"/>
              <a:gd name="connsiteX21" fmla="*/ 49027 w 644520"/>
              <a:gd name="connsiteY21" fmla="*/ 420445 h 560556"/>
              <a:gd name="connsiteX22" fmla="*/ 28015 w 644520"/>
              <a:gd name="connsiteY22" fmla="*/ 399434 h 560556"/>
              <a:gd name="connsiteX23" fmla="*/ 28015 w 644520"/>
              <a:gd name="connsiteY23" fmla="*/ 399434 h 560556"/>
              <a:gd name="connsiteX24" fmla="*/ 28015 w 644520"/>
              <a:gd name="connsiteY24" fmla="*/ 294281 h 560556"/>
              <a:gd name="connsiteX25" fmla="*/ 0 w 644520"/>
              <a:gd name="connsiteY25" fmla="*/ 294281 h 560556"/>
              <a:gd name="connsiteX26" fmla="*/ 0 w 644520"/>
              <a:gd name="connsiteY26" fmla="*/ 399386 h 560556"/>
              <a:gd name="connsiteX27" fmla="*/ 49027 w 644520"/>
              <a:gd name="connsiteY27" fmla="*/ 448437 h 56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44520" h="560556">
                <a:moveTo>
                  <a:pt x="49027" y="448437"/>
                </a:moveTo>
                <a:lnTo>
                  <a:pt x="428521" y="448437"/>
                </a:lnTo>
                <a:lnTo>
                  <a:pt x="536509" y="556424"/>
                </a:lnTo>
                <a:cubicBezTo>
                  <a:pt x="541964" y="561911"/>
                  <a:pt x="550831" y="561937"/>
                  <a:pt x="556320" y="556482"/>
                </a:cubicBezTo>
                <a:cubicBezTo>
                  <a:pt x="558971" y="553845"/>
                  <a:pt x="560460" y="550254"/>
                  <a:pt x="560451" y="546514"/>
                </a:cubicBezTo>
                <a:lnTo>
                  <a:pt x="560451" y="448437"/>
                </a:lnTo>
                <a:lnTo>
                  <a:pt x="595470" y="448437"/>
                </a:lnTo>
                <a:cubicBezTo>
                  <a:pt x="622537" y="448384"/>
                  <a:pt x="644468" y="426453"/>
                  <a:pt x="644521" y="399386"/>
                </a:cubicBezTo>
                <a:lnTo>
                  <a:pt x="644521" y="49051"/>
                </a:lnTo>
                <a:cubicBezTo>
                  <a:pt x="644482" y="22005"/>
                  <a:pt x="622587" y="79"/>
                  <a:pt x="595541" y="0"/>
                </a:cubicBezTo>
                <a:lnTo>
                  <a:pt x="420374" y="0"/>
                </a:lnTo>
                <a:lnTo>
                  <a:pt x="420374" y="28039"/>
                </a:lnTo>
                <a:lnTo>
                  <a:pt x="595541" y="28039"/>
                </a:lnTo>
                <a:cubicBezTo>
                  <a:pt x="607143" y="28052"/>
                  <a:pt x="616550" y="37448"/>
                  <a:pt x="616577" y="49051"/>
                </a:cubicBezTo>
                <a:lnTo>
                  <a:pt x="616577" y="399386"/>
                </a:lnTo>
                <a:cubicBezTo>
                  <a:pt x="616550" y="410988"/>
                  <a:pt x="607143" y="420386"/>
                  <a:pt x="595541" y="420397"/>
                </a:cubicBezTo>
                <a:lnTo>
                  <a:pt x="546491" y="420397"/>
                </a:lnTo>
                <a:cubicBezTo>
                  <a:pt x="538760" y="420412"/>
                  <a:pt x="532497" y="426675"/>
                  <a:pt x="532483" y="434405"/>
                </a:cubicBezTo>
                <a:lnTo>
                  <a:pt x="532483" y="512686"/>
                </a:lnTo>
                <a:lnTo>
                  <a:pt x="444339" y="424543"/>
                </a:lnTo>
                <a:cubicBezTo>
                  <a:pt x="441707" y="421922"/>
                  <a:pt x="438143" y="420450"/>
                  <a:pt x="434429" y="420445"/>
                </a:cubicBezTo>
                <a:lnTo>
                  <a:pt x="49027" y="420445"/>
                </a:lnTo>
                <a:cubicBezTo>
                  <a:pt x="37423" y="420445"/>
                  <a:pt x="28015" y="411038"/>
                  <a:pt x="28015" y="399434"/>
                </a:cubicBezTo>
                <a:lnTo>
                  <a:pt x="28015" y="399434"/>
                </a:lnTo>
                <a:lnTo>
                  <a:pt x="28015" y="294281"/>
                </a:lnTo>
                <a:lnTo>
                  <a:pt x="0" y="294281"/>
                </a:lnTo>
                <a:lnTo>
                  <a:pt x="0" y="399386"/>
                </a:lnTo>
                <a:cubicBezTo>
                  <a:pt x="39" y="426451"/>
                  <a:pt x="21962" y="448384"/>
                  <a:pt x="49027" y="448437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35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3E04EF-3E9F-478E-9887-6A4BD41701B5}"/>
              </a:ext>
            </a:extLst>
          </p:cNvPr>
          <p:cNvSpPr/>
          <p:nvPr userDrawn="1"/>
        </p:nvSpPr>
        <p:spPr>
          <a:xfrm>
            <a:off x="0" y="3781312"/>
            <a:ext cx="9144000" cy="1362187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28E81B4-9A4B-4038-8F30-881B3F4519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9143999" cy="3781312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37160" rIns="13716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4400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4000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75243D-61C1-4375-A211-B8A233C7BAD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17145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5000" b="1" kern="0" dirty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C9862760-3515-44A8-B32D-C55D98E21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2245" y="4249723"/>
            <a:ext cx="3009455" cy="42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9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87CF316-64B0-EF80-562A-402838CE17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DE51915B-5FD1-8C34-C82A-D9C79A1CA4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0D4FF3F-77E3-6AE5-AB03-0D29B8810614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4389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7624A74C-8EB7-3E61-69E2-C6EFA2F2D4F0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7432E-958E-BFD1-A852-3A59BB82EC0F}"/>
              </a:ext>
            </a:extLst>
          </p:cNvPr>
          <p:cNvSpPr/>
          <p:nvPr userDrawn="1"/>
        </p:nvSpPr>
        <p:spPr>
          <a:xfrm>
            <a:off x="5774925" y="1191537"/>
            <a:ext cx="3369076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1A1EB74-93C4-8B22-52D8-77B15C329521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6C8DA70-2877-30A8-8E78-19C50A83BC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CD13FCD-83B4-4161-3576-5D2BA5B1EB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pic>
        <p:nvPicPr>
          <p:cNvPr id="14" name="Picture 13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C0D664DF-6D6A-11D6-0FE1-F9E388875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516" t="894" r="17105" b="1623"/>
          <a:stretch/>
        </p:blipFill>
        <p:spPr>
          <a:xfrm>
            <a:off x="5774924" y="1191536"/>
            <a:ext cx="3369076" cy="39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2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2946B49-23E3-42A6-9FD9-BF862CFA52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70A813-EFD5-487F-8C17-7FE0AD19EFF1}"/>
              </a:ext>
            </a:extLst>
          </p:cNvPr>
          <p:cNvSpPr/>
          <p:nvPr userDrawn="1"/>
        </p:nvSpPr>
        <p:spPr>
          <a:xfrm>
            <a:off x="5774925" y="1191537"/>
            <a:ext cx="3369076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39D7072-0A67-D2A1-D9A0-44642DED8E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Month, Year</a:t>
            </a:r>
          </a:p>
        </p:txBody>
      </p:sp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F1A6A4C-6E45-6E9A-3A94-43FF9FF914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49" y="1973033"/>
            <a:ext cx="2880061" cy="2589204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762E4E0-C146-0FFE-7611-A8C94D896019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noProof="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395164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D5B44C5-D60F-461B-B762-D4E2C13F1ECA}"/>
              </a:ext>
            </a:extLst>
          </p:cNvPr>
          <p:cNvSpPr txBox="1">
            <a:spLocks/>
          </p:cNvSpPr>
          <p:nvPr userDrawn="1"/>
        </p:nvSpPr>
        <p:spPr>
          <a:xfrm>
            <a:off x="3155828" y="968004"/>
            <a:ext cx="5584393" cy="1208953"/>
          </a:xfrm>
          <a:prstGeom prst="rect">
            <a:avLst/>
          </a:prstGeom>
        </p:spPr>
        <p:txBody>
          <a:bodyPr rtlCol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  <a:t>Hi, I am</a:t>
            </a:r>
            <a:br>
              <a:rPr lang="en-US" sz="5000" b="1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b="1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endParaRPr lang="en-US" sz="5000" kern="0" noProof="0" dirty="0">
              <a:solidFill>
                <a:srgbClr val="1F1939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Obraz 1">
            <a:extLst>
              <a:ext uri="{FF2B5EF4-FFF2-40B4-BE49-F238E27FC236}">
                <a16:creationId xmlns:a16="http://schemas.microsoft.com/office/drawing/2014/main" id="{B5B6FDDD-C252-4125-9032-792B7D214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12" y="1231001"/>
            <a:ext cx="1524921" cy="1845517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22CABF3-FECD-4EAC-9A17-BAEEE1D3890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303628" y="1382520"/>
            <a:ext cx="1269841" cy="123350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85DB895-42D2-4AE9-98FF-A4E27D7D7C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93315" y="1933087"/>
            <a:ext cx="5064124" cy="568180"/>
          </a:xfrm>
        </p:spPr>
        <p:txBody>
          <a:bodyPr anchor="ctr"/>
          <a:lstStyle>
            <a:lvl1pPr>
              <a:defRPr sz="36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4C1B0B3-5CB8-43C0-9C1D-9D21EDFA1E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3314" y="2514281"/>
            <a:ext cx="5064124" cy="562237"/>
          </a:xfrm>
        </p:spPr>
        <p:txBody>
          <a:bodyPr anchor="ctr"/>
          <a:lstStyle>
            <a:lvl1pPr>
              <a:defRPr sz="3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Job Title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4785CDD-A94E-481B-9B37-FB4E1F7B8C84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2D55DACF-3148-4B35-A765-B4803634D0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E237839-696C-936B-87CA-ABD40E232364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88450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4455" y="954087"/>
            <a:ext cx="7377545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Item 1</a:t>
            </a:r>
          </a:p>
          <a:p>
            <a:pPr lvl="0"/>
            <a:r>
              <a:rPr lang="en-US" noProof="0" dirty="0"/>
              <a:t>Item 2</a:t>
            </a:r>
          </a:p>
          <a:p>
            <a:pPr lvl="0"/>
            <a:endParaRPr lang="en-US" noProof="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FEACAD0-3E9D-CACA-7551-803D5539DC93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89C6A5EA-686E-BEA2-5F9B-E36F7D875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1DECDC7-7D71-04BA-003B-B989E5082FC0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87329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683" y="1081907"/>
            <a:ext cx="7377545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Item 1</a:t>
            </a:r>
          </a:p>
          <a:p>
            <a:pPr lvl="0"/>
            <a:r>
              <a:rPr lang="en-US" noProof="0" dirty="0"/>
              <a:t>Item 2</a:t>
            </a:r>
          </a:p>
          <a:p>
            <a:pPr lvl="0"/>
            <a:endParaRPr lang="en-US" noProof="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5B96827-D244-7002-F0F3-FBC519398917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2BEB106F-F5BD-9DA8-76B5-6DF702440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6EFFC7C-5412-7BAF-21D1-299113601F6C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18000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683" y="1081907"/>
            <a:ext cx="7377545" cy="973035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5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Text or screenshot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8B67B2E-FDD1-0B1F-12BC-926B89646E00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EE628213-A5E4-DC54-6166-B44912B92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D822132-644A-8834-01D5-9F28822046C5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38643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CFDD5C3-1978-11F4-7230-DBBD653B3AC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Grafika 11">
            <a:extLst>
              <a:ext uri="{FF2B5EF4-FFF2-40B4-BE49-F238E27FC236}">
                <a16:creationId xmlns:a16="http://schemas.microsoft.com/office/drawing/2014/main" id="{CCC1E885-75EA-FFF6-AF75-B40215C860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E4081C9-302F-AAB8-01F0-F52D11CE2BAF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77326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9"/>
          <p:cNvSpPr txBox="1"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IDS</a:t>
            </a:r>
            <a:r>
              <a:rPr lang="pl-PL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2024 USER CONFERENCE</a:t>
            </a:r>
            <a:r>
              <a:rPr lang="en-US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PPT TEMPLATE</a:t>
            </a:r>
            <a:endParaRPr lang="en-US" sz="3000" b="1" kern="0" noProof="0" dirty="0">
              <a:solidFill>
                <a:srgbClr val="E0414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27" name="Shape 10"/>
          <p:cNvSpPr txBox="1"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221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endParaRPr lang="en-US" sz="1800" noProof="0" dirty="0">
              <a:solidFill>
                <a:srgbClr val="414141"/>
              </a:solidFill>
              <a:latin typeface="Trebuchet MS" panose="020B0603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58" r:id="rId2"/>
    <p:sldLayoutId id="2147483759" r:id="rId3"/>
    <p:sldLayoutId id="2147483760" r:id="rId4"/>
    <p:sldLayoutId id="2147483749" r:id="rId5"/>
    <p:sldLayoutId id="2147483750" r:id="rId6"/>
    <p:sldLayoutId id="2147483755" r:id="rId7"/>
    <p:sldLayoutId id="2147483756" r:id="rId8"/>
    <p:sldLayoutId id="2147483752" r:id="rId9"/>
    <p:sldLayoutId id="2147483741" r:id="rId10"/>
    <p:sldLayoutId id="2147483740" r:id="rId11"/>
    <p:sldLayoutId id="2147483739" r:id="rId12"/>
    <p:sldLayoutId id="2147483754" r:id="rId13"/>
    <p:sldLayoutId id="2147483744" r:id="rId14"/>
    <p:sldLayoutId id="2147483761" r:id="rId15"/>
    <p:sldLayoutId id="2147483743" r:id="rId16"/>
    <p:sldLayoutId id="2147483751" r:id="rId17"/>
    <p:sldLayoutId id="2147483745" r:id="rId18"/>
    <p:sldLayoutId id="2147483753" r:id="rId19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ＭＳ Ｐゴシック" charset="0"/>
          <a:cs typeface="Arial"/>
          <a:sym typeface="Arial" panose="020B0604020202020204" pitchFamily="34" charset="0"/>
          <a:rtl val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portal.ids-astra.com/login" TargetMode="Externa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B703D-2A09-401F-93E1-3F163642F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Accounting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6DC143-BC8E-E720-174F-17C04C04F7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338968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683" y="344147"/>
            <a:ext cx="7787317" cy="1891659"/>
          </a:xfrm>
        </p:spPr>
        <p:txBody>
          <a:bodyPr/>
          <a:lstStyle/>
          <a:p>
            <a:r>
              <a:rPr lang="en-US" dirty="0"/>
              <a:t>Manager View – Sales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853441"/>
            <a:ext cx="7377545" cy="3497580"/>
          </a:xfrm>
        </p:spPr>
        <p:txBody>
          <a:bodyPr/>
          <a:lstStyle/>
          <a:p>
            <a:r>
              <a:rPr lang="en-US" dirty="0"/>
              <a:t>Quote Created by Sales </a:t>
            </a:r>
          </a:p>
          <a:p>
            <a:r>
              <a:rPr lang="en-US" dirty="0"/>
              <a:t>Purchase Agreement Printed</a:t>
            </a:r>
          </a:p>
          <a:p>
            <a:r>
              <a:rPr lang="en-US" dirty="0"/>
              <a:t>Deposit Received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E6C74E-F8DB-5EF4-47B8-90180E504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5807"/>
            <a:ext cx="9144000" cy="222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92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683" y="344147"/>
            <a:ext cx="7787317" cy="1891659"/>
          </a:xfrm>
        </p:spPr>
        <p:txBody>
          <a:bodyPr/>
          <a:lstStyle/>
          <a:p>
            <a:r>
              <a:rPr lang="en-US" dirty="0"/>
              <a:t>Manager View – Sales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853441"/>
            <a:ext cx="7377545" cy="34975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Right click in column to add Quote date, Delivery date, and FI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Selection Criteria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 the to date blank, always data to 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E6C74E-F8DB-5EF4-47B8-90180E504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5807"/>
            <a:ext cx="9144000" cy="222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41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Manager View – Sales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2809711"/>
            <a:ext cx="7377545" cy="154130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Right Click on column to add – FI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up Custom status codes – 14-2-11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Ability to email notification when status code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B8564-5696-196C-8364-FD972B8DC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986801"/>
            <a:ext cx="8930640" cy="17484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36A431-4E9C-F927-D9BA-D181D8312E61}"/>
              </a:ext>
            </a:extLst>
          </p:cNvPr>
          <p:cNvSpPr/>
          <p:nvPr/>
        </p:nvSpPr>
        <p:spPr>
          <a:xfrm>
            <a:off x="106680" y="3154680"/>
            <a:ext cx="8572500" cy="1196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77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683" y="344148"/>
            <a:ext cx="8084497" cy="568180"/>
          </a:xfrm>
        </p:spPr>
        <p:txBody>
          <a:bodyPr/>
          <a:lstStyle/>
          <a:p>
            <a:r>
              <a:rPr lang="en-US" dirty="0"/>
              <a:t>Manager View – Sales  - Payment Calculator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2809711"/>
            <a:ext cx="7377545" cy="154130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36A431-4E9C-F927-D9BA-D181D8312E61}"/>
              </a:ext>
            </a:extLst>
          </p:cNvPr>
          <p:cNvSpPr/>
          <p:nvPr/>
        </p:nvSpPr>
        <p:spPr>
          <a:xfrm>
            <a:off x="106680" y="3154680"/>
            <a:ext cx="8572500" cy="1196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116C30-314B-1798-BF67-5CA60B628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9"/>
            <a:ext cx="3962604" cy="3413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F9152E-96BA-BAFB-1033-47EA5B566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562" y="1036319"/>
            <a:ext cx="5016758" cy="347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29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683" y="344148"/>
            <a:ext cx="7787317" cy="509293"/>
          </a:xfrm>
        </p:spPr>
        <p:txBody>
          <a:bodyPr/>
          <a:lstStyle/>
          <a:p>
            <a:r>
              <a:rPr lang="en-US" dirty="0"/>
              <a:t>Manager View – Sales – Deals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Export to excel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Capped – Posted Deals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Deal Count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Save view – Customize columns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853441"/>
            <a:ext cx="7377545" cy="34975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DBD1F-23EA-5B90-C09D-6E079AF07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4378"/>
            <a:ext cx="9144000" cy="238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45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683" y="344148"/>
            <a:ext cx="7787317" cy="509293"/>
          </a:xfrm>
        </p:spPr>
        <p:txBody>
          <a:bodyPr/>
          <a:lstStyle/>
          <a:p>
            <a:r>
              <a:rPr lang="en-US" dirty="0"/>
              <a:t>Manager View – Sales – Gross Profit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853441"/>
            <a:ext cx="7377545" cy="34975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9FB884-3FA7-6E98-ADF7-784BD823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072"/>
            <a:ext cx="9144000" cy="34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00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Manager View – Service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377545" cy="3269113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Include Closed but not Paid – Service Config 168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Actual Hours – Check count with zero hours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WO/Job Status - 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30EC9-0801-C19A-EC7A-58018EA49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59" y="2388825"/>
            <a:ext cx="6642441" cy="17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37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Manager View – Service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377545" cy="3269113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Unit Location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Special Order Parts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All Jobs Done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Category</a:t>
            </a:r>
          </a:p>
          <a:p>
            <a:pPr marL="1085850" lvl="1" indent="-342900">
              <a:buFont typeface="+mj-lt"/>
              <a:buAutoNum type="arabicPeriod"/>
            </a:pPr>
            <a:r>
              <a:rPr lang="en-US" sz="1400" dirty="0"/>
              <a:t>Go to admin&gt;setup&gt;codes and tables</a:t>
            </a:r>
          </a:p>
          <a:p>
            <a:pPr marL="1085850" lvl="1" indent="-342900">
              <a:buFont typeface="+mj-lt"/>
              <a:buAutoNum type="arabicPeriod"/>
            </a:pPr>
            <a:r>
              <a:rPr lang="en-US" sz="1400" dirty="0"/>
              <a:t>Service&gt;Wo Categories</a:t>
            </a:r>
          </a:p>
          <a:p>
            <a:pPr marL="1085850" lvl="1" indent="-342900">
              <a:buFont typeface="+mj-lt"/>
              <a:buAutoNum type="arabicPeriod"/>
            </a:pPr>
            <a:r>
              <a:rPr lang="en-US" sz="1400" dirty="0"/>
              <a:t>Create New - update code and description. Tech code and Name</a:t>
            </a:r>
          </a:p>
          <a:p>
            <a:pPr lvl="1" indent="0">
              <a:buNone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6DBFAF-164F-5288-7692-5BE427C54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576" y="1015853"/>
            <a:ext cx="5219968" cy="15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38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Manage Unclaimed Warranty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377545" cy="32691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Ability to split claim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multiple jobs from the same WO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Requires display resolution to be set at 100%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1565D-E872-6E7E-D1C3-1D334DD6F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65" y="2716463"/>
            <a:ext cx="6045511" cy="15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2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Manage Unclaimed Warranty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377545" cy="32691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Sort Unclaimed by Dollars –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Filter Closed and Open Work Order with Warranty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a from date – otherwise manager may load slow, searches every WO since live on system for unclaimed warranty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01C1CC-D25F-847F-CECB-135F8EFA6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21" y="2687253"/>
            <a:ext cx="7633092" cy="180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26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2C322-2158-9E16-06F7-D26B84815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Kurt Vajgrt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414694-674F-7A3D-5ECD-F221BDB717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PSG Consultant</a:t>
            </a:r>
          </a:p>
        </p:txBody>
      </p:sp>
      <p:pic>
        <p:nvPicPr>
          <p:cNvPr id="3" name="Picture Placeholder 2" descr="Kurt Vajgrt">
            <a:extLst>
              <a:ext uri="{FF2B5EF4-FFF2-40B4-BE49-F238E27FC236}">
                <a16:creationId xmlns:a16="http://schemas.microsoft.com/office/drawing/2014/main" id="{01A483DD-7823-90C8-8FCE-3CF7A76143DD}"/>
              </a:ext>
            </a:extLst>
          </p:cNvPr>
          <p:cNvPicPr>
            <a:picLocks noGrp="1" noChangeAspect="1" noChangeArrowheads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b="1438"/>
          <a:stretch>
            <a:fillRect/>
          </a:stretch>
        </p:blipFill>
        <p:spPr bwMode="auto">
          <a:xfrm>
            <a:off x="1303338" y="1382713"/>
            <a:ext cx="1270000" cy="123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937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Manager View – Parts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377545" cy="32691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 Order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Customer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6B2CB9-7D24-513B-8E73-C0F829FDC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470" y="1701054"/>
            <a:ext cx="6426530" cy="281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81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Manager View – Parts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377545" cy="32691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 Order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Customer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F5288-FFCE-059E-2C24-77461B8F9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844" y="1745759"/>
            <a:ext cx="6464632" cy="265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31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Manager View – Parts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377545" cy="32691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 Order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Parts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Aging Parts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A5879-96E5-37B7-CE2C-5EFE763DA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1472"/>
            <a:ext cx="9144000" cy="180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40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KPI’s Service  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377545" cy="32691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85C45-E1B4-71DC-D73C-B9A094519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4522"/>
            <a:ext cx="9144000" cy="342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44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KPI’s Accounting  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377545" cy="32691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46BF6-65EB-6AD8-A5C7-68A6FD297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05" y="998048"/>
            <a:ext cx="5651790" cy="335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12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KPI’s Parts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912329"/>
            <a:ext cx="7972228" cy="34386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Daily sales average ticket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Gross profit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parts tickets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3E931-3DF6-8230-E915-128B04A25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13" y="2306215"/>
            <a:ext cx="8026813" cy="204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28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Alerts – Emails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912329"/>
            <a:ext cx="7972228" cy="34386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Admin – Security – Administer G2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Leads -  sales and service – Administer G2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6366F5-D582-8BBE-1262-BDE964F3E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313" y="0"/>
            <a:ext cx="3619686" cy="44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59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Alerts – Emails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912329"/>
            <a:ext cx="7972228" cy="34386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Leads -  sales and service – Administer G2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Parts Needed, quote and research – Parts Request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Sold unit, delivery date – Codes and Tables – Automatic Email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Service Wo and Job status changes. Service CRM Schedules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322EC9-F511-C9EA-5ED2-17E3707FA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329" y="2377440"/>
            <a:ext cx="7226671" cy="203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37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Exception Report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912329"/>
            <a:ext cx="7972228" cy="34386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up exception criteria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codes and tables – GL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 blank to not report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Report in GL Reports</a:t>
            </a:r>
          </a:p>
          <a:p>
            <a:pPr marL="1028700" lvl="1"/>
            <a:r>
              <a:rPr lang="en-US" sz="1500" dirty="0"/>
              <a:t>Exception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80063-A263-3CE4-3F8B-6FECE1494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793" y="446376"/>
            <a:ext cx="2654436" cy="378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14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Exception Report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912329"/>
            <a:ext cx="7972228" cy="34386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up exception criteria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codes and tables – GL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 blank to not report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Report in GL Reports</a:t>
            </a:r>
          </a:p>
          <a:p>
            <a:pPr marL="1028700" lvl="1"/>
            <a:r>
              <a:rPr lang="en-US" sz="1500" dirty="0"/>
              <a:t>Exception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CF117-F2AD-C024-F02C-5DEBDE09B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121" y="182880"/>
            <a:ext cx="4404878" cy="424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0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About 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989556"/>
            <a:ext cx="7377545" cy="3456801"/>
          </a:xfrm>
        </p:spPr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r>
              <a:rPr lang="en-US" dirty="0"/>
              <a:t>Accounting Degree - Wisconsin</a:t>
            </a:r>
          </a:p>
          <a:p>
            <a:r>
              <a:rPr lang="en-US" dirty="0"/>
              <a:t>Worked at dealership 3 years</a:t>
            </a:r>
          </a:p>
          <a:p>
            <a:r>
              <a:rPr lang="en-US" dirty="0"/>
              <a:t>IDS software experience 25 year</a:t>
            </a:r>
          </a:p>
          <a:p>
            <a:r>
              <a:rPr lang="en-US" dirty="0"/>
              <a:t>Houston – Texas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22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Exception Report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912329"/>
            <a:ext cx="7972228" cy="34386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Trade Payoffs, Sold not delivered units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A97123-8FE0-434C-E92D-DB5B1389B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5" y="1694940"/>
            <a:ext cx="9042865" cy="279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63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912329"/>
            <a:ext cx="7972228" cy="3438692"/>
          </a:xfrm>
        </p:spPr>
        <p:txBody>
          <a:bodyPr/>
          <a:lstStyle/>
          <a:p>
            <a:r>
              <a:rPr lang="en-US" dirty="0"/>
              <a:t>D</a:t>
            </a:r>
          </a:p>
          <a:p>
            <a:r>
              <a:rPr lang="en-US" dirty="0"/>
              <a:t>M</a:t>
            </a:r>
          </a:p>
          <a:p>
            <a:r>
              <a:rPr lang="en-US" dirty="0"/>
              <a:t>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D963F2-40EC-9CBA-618C-03A7600C4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0"/>
            <a:ext cx="8335070" cy="44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95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DMS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912329"/>
            <a:ext cx="7972228" cy="34386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Month and YTD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Expenses as a % of GP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Customize DMS accounts/Names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63B935-68CF-130A-4B88-A83A64283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031" y="628238"/>
            <a:ext cx="5219968" cy="381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6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070" y="176541"/>
            <a:ext cx="7787317" cy="568180"/>
          </a:xfrm>
        </p:spPr>
        <p:txBody>
          <a:bodyPr/>
          <a:lstStyle/>
          <a:p>
            <a:r>
              <a:rPr lang="en-US" dirty="0"/>
              <a:t>DMS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" y="520262"/>
            <a:ext cx="4351283" cy="368887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Departmental P/L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Gross Profit by Dept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Month, YTD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Config 14 add 5</a:t>
            </a:r>
            <a:r>
              <a:rPr lang="en-US" baseline="30000" dirty="0"/>
              <a:t>th</a:t>
            </a:r>
            <a:r>
              <a:rPr lang="en-US" dirty="0"/>
              <a:t> page for FI products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D112D3-7F8F-0A9F-BFA4-931C0DE2D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6753"/>
            <a:ext cx="9009993" cy="24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86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Cash Flow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912329"/>
            <a:ext cx="7972228" cy="34386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up Accounts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Accounting Reports Build and run Cash Flow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the Setup Tab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1494C1-1672-3C0D-CD6D-810741026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981" y="1120140"/>
            <a:ext cx="2241134" cy="3027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A9CA8F-AC98-9900-8EBB-6B3C3D645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00" y="2355821"/>
            <a:ext cx="1841540" cy="171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47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Cash Flow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912329"/>
            <a:ext cx="7972228" cy="34386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the Line Description – add </a:t>
            </a:r>
            <a:r>
              <a:rPr lang="en-US" dirty="0" err="1"/>
              <a:t>Gl</a:t>
            </a:r>
            <a:r>
              <a:rPr lang="en-US" dirty="0"/>
              <a:t> account numbers for each category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117C9-0980-E9EC-5A8F-C785DC3BD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91" y="1521385"/>
            <a:ext cx="9017463" cy="290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67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Cash Flow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912329"/>
            <a:ext cx="7972228" cy="34386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Report, enter fiscal period, preview.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 Increase(decrease) bank balance and cash generated from P/L.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D1554-ABC3-E6AB-C4A1-0632A5BD7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76" y="1706880"/>
            <a:ext cx="8369730" cy="272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10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Cash Flow Statement – Cont.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912329"/>
            <a:ext cx="7972228" cy="34386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is a negative position. Cash, Income, AR, AP.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06706-26AA-E58F-D705-AE0A07D3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24" y="1841466"/>
            <a:ext cx="7823602" cy="1308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F061CE-645F-45F9-52A4-4896995DE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4" y="3238534"/>
            <a:ext cx="7874405" cy="133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69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Cash Flow Statement – Cont.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912329"/>
            <a:ext cx="7972228" cy="34386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does this show.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Business activities generated a Profit of $47,427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Cash in Bank increases by $19,779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Cash Expended -               $73,407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– $101,056, not a good sign to see a trend of negative cash flow.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Spending more than the business is 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795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ea typeface="Symbol" panose="05050102010706020507" pitchFamily="18" charset="2"/>
                <a:cs typeface="Symbol" panose="05050102010706020507" pitchFamily="18" charset="2"/>
              </a:rPr>
              <a:t>Measuring performance for improvement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377545" cy="3048133"/>
          </a:xfrm>
        </p:spPr>
        <p:txBody>
          <a:bodyPr/>
          <a:lstStyle/>
          <a:p>
            <a:r>
              <a:rPr lang="en-US" dirty="0"/>
              <a:t>Set measurable goals for employees.</a:t>
            </a:r>
          </a:p>
          <a:p>
            <a:r>
              <a:rPr lang="en-US" dirty="0"/>
              <a:t>Weekly reporting of progress, review.</a:t>
            </a:r>
          </a:p>
          <a:p>
            <a:r>
              <a:rPr lang="en-US" dirty="0"/>
              <a:t>Training </a:t>
            </a:r>
          </a:p>
          <a:p>
            <a:r>
              <a:rPr lang="en-US" dirty="0"/>
              <a:t>Identifies areas that we can improve.</a:t>
            </a:r>
          </a:p>
          <a:p>
            <a:r>
              <a:rPr lang="en-US" dirty="0"/>
              <a:t>Review workflow adaption.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446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363D8-1633-7EF6-3640-587077E4ED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96" y="792480"/>
            <a:ext cx="5067284" cy="2475155"/>
          </a:xfrm>
        </p:spPr>
        <p:txBody>
          <a:bodyPr/>
          <a:lstStyle/>
          <a:p>
            <a:r>
              <a:rPr lang="en-US" dirty="0"/>
              <a:t>Managing your Dealership with Finance Precision</a:t>
            </a:r>
            <a:endParaRPr lang="pl-P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841DD2-DB02-6AB7-4B3B-86D7619CB4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February 2024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41080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05C52-9DAB-734B-2163-D2B1BBBAEB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1493877"/>
            <a:ext cx="7787317" cy="2948583"/>
          </a:xfrm>
        </p:spPr>
        <p:txBody>
          <a:bodyPr/>
          <a:lstStyle/>
          <a:p>
            <a:r>
              <a:rPr lang="en-US" dirty="0"/>
              <a:t>How does each department/role, see their daily/weekly results. </a:t>
            </a:r>
          </a:p>
          <a:p>
            <a:r>
              <a:rPr lang="en-US" dirty="0"/>
              <a:t>Set a goal and report on it frequently.</a:t>
            </a:r>
          </a:p>
          <a:p>
            <a:r>
              <a:rPr lang="en-US" dirty="0"/>
              <a:t>Ability to see target and progress daily.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04630-1E39-B876-EAF3-8BDDF0333F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Department Indicators 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EB0F19-EF8C-FA18-FD17-0C34CA9C11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Key Performance Indicators  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DAA322-7B89-7EE1-724B-4E0FF3FE1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KPI’s</a:t>
            </a:r>
          </a:p>
        </p:txBody>
      </p:sp>
    </p:spTree>
    <p:extLst>
      <p:ext uri="{BB962C8B-B14F-4D97-AF65-F5344CB8AC3E}">
        <p14:creationId xmlns:p14="http://schemas.microsoft.com/office/powerpoint/2010/main" val="29970990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363D8-1633-7EF6-3640-587077E4ED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0020" y="792480"/>
            <a:ext cx="5394960" cy="3878580"/>
          </a:xfrm>
        </p:spPr>
        <p:txBody>
          <a:bodyPr/>
          <a:lstStyle/>
          <a:p>
            <a:pPr marL="0" indent="0"/>
            <a:endParaRPr lang="en-US" sz="1800" dirty="0">
              <a:solidFill>
                <a:srgbClr val="FFFFFF"/>
              </a:solidFill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0" indent="0"/>
            <a:r>
              <a:rPr lang="en-US" sz="1800" spc="0" dirty="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</a:t>
            </a:r>
            <a:r>
              <a:rPr lang="en-US" sz="1800" spc="-35" dirty="0"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spc="0" dirty="0"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Tools to Monitor</a:t>
            </a:r>
            <a:r>
              <a:rPr lang="en-US" sz="1800" dirty="0">
                <a:ea typeface="Symbol" panose="05050102010706020507" pitchFamily="18" charset="2"/>
                <a:cs typeface="Symbol" panose="05050102010706020507" pitchFamily="18" charset="2"/>
              </a:rPr>
              <a:t> your dealership</a:t>
            </a:r>
            <a:endParaRPr lang="en-US" sz="1800" spc="0" dirty="0">
              <a:effectLst/>
              <a:latin typeface="Trebuchet MS" panose="020B060302020202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latin typeface="Trebuchet MS" panose="020B0603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latin typeface="Trebuchet MS" panose="020B0603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Trebuchet MS" panose="020B0603020202020204" pitchFamily="34" charset="0"/>
              </a:rPr>
              <a:t>What tools to use to monitor your dealership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Daily individual performance – Show Gross Profit, count, age/cycle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Factors that negatively affect GP - Chargebacks, Policy, Adjustments.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non-moving Opps – Aged WO’s, Deals, Parts.</a:t>
            </a: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Trebuchet MS" panose="020B0603020202020204" pitchFamily="34" charset="0"/>
              </a:rPr>
              <a:t>at your dealership </a:t>
            </a:r>
          </a:p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Trebuchet MS" panose="020B0603020202020204" pitchFamily="34" charset="0"/>
              </a:rPr>
              <a:t>	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0553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05C52-9DAB-734B-2163-D2B1BBBAEB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1493877"/>
            <a:ext cx="7787317" cy="2948583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Warranty paid as a percentage of units purchased.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Warranty in process – Stages WIP, Unclaimed, Open Receivables.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Warranty Manager Views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Paid Warranty, Shortages with reason.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04630-1E39-B876-EAF3-8BDDF0333F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Department Indicators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EB0F19-EF8C-FA18-FD17-0C34CA9C11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Warranty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DAA322-7B89-7EE1-724B-4E0FF3FE1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Warranty</a:t>
            </a:r>
          </a:p>
        </p:txBody>
      </p:sp>
    </p:spTree>
    <p:extLst>
      <p:ext uri="{BB962C8B-B14F-4D97-AF65-F5344CB8AC3E}">
        <p14:creationId xmlns:p14="http://schemas.microsoft.com/office/powerpoint/2010/main" val="2293084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05C52-9DAB-734B-2163-D2B1BBBAEB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1493877"/>
            <a:ext cx="7787317" cy="2948583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 productivity – with bill types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 Labor Rate by Author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 Dollars Retail-Warranty-Internal as a percentage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 with All Jobs Completed – Aging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 with no Actual Labor &gt; 3 Days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 Work Order with no Feed-Activity &gt;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Days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 Policy $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04630-1E39-B876-EAF3-8BDDF0333F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Department Indicators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EB0F19-EF8C-FA18-FD17-0C34CA9C11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Service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DAA322-7B89-7EE1-724B-4E0FF3FE1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16470096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05C52-9DAB-734B-2163-D2B1BBBAEB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1137921"/>
            <a:ext cx="7787317" cy="3304540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 Dept Penetration Financed Produces New and Used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Inventory Turns – Inventory New over 180 used over 90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 Inventory with Open Reconditioning WO - Age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Floorplan Interest as a Percentage of GP Average last 30 days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Vehicle Retail – Average Backend Gross Profit Motorized /Towable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PPRU – Products Per Retail Unit  = By Type Motorized /Towable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 Chargebacks – By FI MGR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Leads to Close Ratio – Total Leads vs Closed Deals for the MTD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Opportunities with Sales Stage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Sales Deposits not tied to a deal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Sales GP$ % and Count by Salesperson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 of Sales Adjustments after Deal Po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sted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04630-1E39-B876-EAF3-8BDDF0333F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Department Indicators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EB0F19-EF8C-FA18-FD17-0C34CA9C11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6899" y="835746"/>
            <a:ext cx="6247245" cy="424094"/>
          </a:xfrm>
        </p:spPr>
        <p:txBody>
          <a:bodyPr/>
          <a:lstStyle/>
          <a:p>
            <a:r>
              <a:rPr lang="en-US" dirty="0"/>
              <a:t>Sales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DAA322-7B89-7EE1-724B-4E0FF3FE1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Sales</a:t>
            </a:r>
          </a:p>
        </p:txBody>
      </p:sp>
    </p:spTree>
    <p:extLst>
      <p:ext uri="{BB962C8B-B14F-4D97-AF65-F5344CB8AC3E}">
        <p14:creationId xmlns:p14="http://schemas.microsoft.com/office/powerpoint/2010/main" val="41468908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05C52-9DAB-734B-2163-D2B1BBBAEB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1510453"/>
            <a:ext cx="7787317" cy="2932008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Parts Sold by Sales ID Sales GP$ %  - Last Month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Parts Sold By Sales IDS Sales GP $ - Current Month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Adjustments COS – Count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Parts Received but not sold for 90 days $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Cash Flow – Daily – Monthly Change in Cash Position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04630-1E39-B876-EAF3-8BDDF0333F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Department Indicators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EB0F19-EF8C-FA18-FD17-0C34CA9C11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6899" y="835746"/>
            <a:ext cx="6247245" cy="424094"/>
          </a:xfrm>
        </p:spPr>
        <p:txBody>
          <a:bodyPr/>
          <a:lstStyle/>
          <a:p>
            <a:r>
              <a:rPr lang="en-US" dirty="0"/>
              <a:t>Parts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DAA322-7B89-7EE1-724B-4E0FF3FE1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Parts</a:t>
            </a:r>
          </a:p>
        </p:txBody>
      </p:sp>
    </p:spTree>
    <p:extLst>
      <p:ext uri="{BB962C8B-B14F-4D97-AF65-F5344CB8AC3E}">
        <p14:creationId xmlns:p14="http://schemas.microsoft.com/office/powerpoint/2010/main" val="820459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to get Support Help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5" y="969771"/>
            <a:ext cx="3476984" cy="3257174"/>
          </a:xfrm>
        </p:spPr>
        <p:txBody>
          <a:bodyPr/>
          <a:lstStyle/>
          <a:p>
            <a:r>
              <a:rPr lang="en-US" dirty="0"/>
              <a:t>The best way to get support is to sign up on the IDS Portal website, </a:t>
            </a:r>
          </a:p>
          <a:p>
            <a:r>
              <a:rPr lang="en-US" dirty="0"/>
              <a:t>Visit: </a:t>
            </a:r>
            <a:r>
              <a:rPr lang="en-US" dirty="0">
                <a:hlinkClick r:id="rId2"/>
              </a:rPr>
              <a:t>https://portal.ids-astra.com/login</a:t>
            </a:r>
            <a:endParaRPr lang="en-US" dirty="0"/>
          </a:p>
          <a:p>
            <a:r>
              <a:rPr lang="en-US" dirty="0"/>
              <a:t>Here you can register to send in a support ticket and access the vast amount of online reference materials.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905D5-19F1-45F5-5773-6BB0F8052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730" y="1495898"/>
            <a:ext cx="4691395" cy="2788489"/>
          </a:xfrm>
          <a:prstGeom prst="rect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197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to get Support Help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22C42-7A41-3C81-70FC-27B272FBF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42" y="1024306"/>
            <a:ext cx="7182093" cy="3329600"/>
          </a:xfrm>
          <a:prstGeom prst="rect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6979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to get Support Help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9612BE-F407-3821-FF96-472A36654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699" y="1024305"/>
            <a:ext cx="6228272" cy="3346438"/>
          </a:xfrm>
          <a:prstGeom prst="rect">
            <a:avLst/>
          </a:prstGeom>
          <a:ln w="38100">
            <a:solidFill>
              <a:srgbClr val="1F19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35445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87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363D8-1633-7EF6-3640-587077E4ED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0020" y="792480"/>
            <a:ext cx="5394960" cy="2475155"/>
          </a:xfrm>
        </p:spPr>
        <p:txBody>
          <a:bodyPr/>
          <a:lstStyle/>
          <a:p>
            <a:pPr marL="0" indent="0"/>
            <a:endParaRPr lang="en-US" sz="1800" dirty="0">
              <a:solidFill>
                <a:srgbClr val="FFFFFF"/>
              </a:solidFill>
              <a:ea typeface="Symbol" panose="05050102010706020507" pitchFamily="18" charset="2"/>
              <a:cs typeface="Symbol" panose="05050102010706020507" pitchFamily="18" charset="2"/>
            </a:endParaRPr>
          </a:p>
          <a:p>
            <a:pPr>
              <a:buFont typeface="+mj-lt"/>
              <a:buAutoNum type="arabicPeriod"/>
            </a:pPr>
            <a:r>
              <a:rPr lang="en-US" sz="1800" b="0" dirty="0">
                <a:ea typeface="Symbol" panose="05050102010706020507" pitchFamily="18" charset="2"/>
                <a:cs typeface="Symbol" panose="05050102010706020507" pitchFamily="18" charset="2"/>
              </a:rPr>
              <a:t>What </a:t>
            </a:r>
            <a:r>
              <a:rPr lang="en-US" sz="1800" spc="0" dirty="0"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tools</a:t>
            </a:r>
            <a:r>
              <a:rPr lang="en-US" sz="1800" spc="-25" dirty="0"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to use to monitor your dealership</a:t>
            </a:r>
            <a:r>
              <a:rPr lang="en-US" sz="1800" dirty="0">
                <a:solidFill>
                  <a:srgbClr val="FFFFFF"/>
                </a:solidFill>
                <a:ea typeface="Symbol" panose="05050102010706020507" pitchFamily="18" charset="2"/>
                <a:cs typeface="Symbol" panose="05050102010706020507" pitchFamily="18" charset="2"/>
              </a:rPr>
              <a:t>.</a:t>
            </a:r>
          </a:p>
          <a:p>
            <a:pPr marL="0" indent="0"/>
            <a:endParaRPr lang="en-US" sz="1800" dirty="0">
              <a:solidFill>
                <a:srgbClr val="FFFFFF"/>
              </a:solidFill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0" indent="0"/>
            <a:r>
              <a:rPr lang="en-US" sz="1800" dirty="0">
                <a:ea typeface="Symbol" panose="05050102010706020507" pitchFamily="18" charset="2"/>
                <a:cs typeface="Symbol" panose="05050102010706020507" pitchFamily="18" charset="2"/>
              </a:rPr>
              <a:t>2.  Measuring performance for improvement</a:t>
            </a:r>
          </a:p>
          <a:p>
            <a:pPr marL="0" indent="0"/>
            <a:r>
              <a:rPr lang="en-US" sz="1800" spc="0" dirty="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</a:t>
            </a:r>
            <a:r>
              <a:rPr lang="en-US" sz="1800" spc="-35" dirty="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spc="0" dirty="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use</a:t>
            </a:r>
            <a:r>
              <a:rPr lang="en-US" sz="1800" spc="-30" dirty="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spc="0" dirty="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to</a:t>
            </a:r>
            <a:r>
              <a:rPr lang="en-US" sz="1800" spc="-35" dirty="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spc="0" dirty="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monitor</a:t>
            </a:r>
            <a:r>
              <a:rPr lang="en-US" sz="1800" spc="-25" dirty="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spc="0" dirty="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your </a:t>
            </a:r>
            <a:r>
              <a:rPr lang="en-US" sz="1800" spc="-10" dirty="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dealership</a:t>
            </a:r>
            <a:endParaRPr lang="en-US" sz="1800" spc="0" dirty="0">
              <a:effectLst/>
              <a:latin typeface="Trebuchet MS" panose="020B060302020202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latin typeface="Trebuchet MS" panose="020B0603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Trebuchet MS" panose="020B0603020202020204" pitchFamily="34" charset="0"/>
              </a:rPr>
              <a:t>What tools to use to monitor your dealership </a:t>
            </a:r>
          </a:p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Trebuchet MS" panose="020B0603020202020204" pitchFamily="34" charset="0"/>
              </a:rPr>
              <a:t>	</a:t>
            </a:r>
          </a:p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Trebuchet MS" panose="020B0603020202020204" pitchFamily="34" charset="0"/>
              </a:rPr>
              <a:t>at tools to use to monitor your dealership </a:t>
            </a:r>
          </a:p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Trebuchet MS" panose="020B0603020202020204" pitchFamily="34" charset="0"/>
              </a:rPr>
              <a:t>	</a:t>
            </a:r>
          </a:p>
          <a:p>
            <a:endParaRPr lang="pl-P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841DD2-DB02-6AB7-4B3B-86D7619CB4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February 2024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054504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176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363D8-1633-7EF6-3640-587077E4ED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0020" y="792480"/>
            <a:ext cx="5394960" cy="3878580"/>
          </a:xfrm>
        </p:spPr>
        <p:txBody>
          <a:bodyPr/>
          <a:lstStyle/>
          <a:p>
            <a:pPr marL="0" indent="0"/>
            <a:endParaRPr lang="en-US" sz="1800" dirty="0">
              <a:solidFill>
                <a:srgbClr val="FFFFFF"/>
              </a:solidFill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0" indent="0"/>
            <a:r>
              <a:rPr lang="en-US" sz="1800" spc="0" dirty="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</a:t>
            </a:r>
            <a:r>
              <a:rPr lang="en-US" sz="1800" spc="-35" dirty="0"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1800" spc="0" dirty="0">
                <a:effectLst/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Tools to Monitor</a:t>
            </a:r>
            <a:r>
              <a:rPr lang="en-US" sz="1800" dirty="0">
                <a:ea typeface="Symbol" panose="05050102010706020507" pitchFamily="18" charset="2"/>
                <a:cs typeface="Symbol" panose="05050102010706020507" pitchFamily="18" charset="2"/>
              </a:rPr>
              <a:t> your dealership</a:t>
            </a:r>
            <a:endParaRPr lang="en-US" sz="1800" spc="0" dirty="0">
              <a:effectLst/>
              <a:latin typeface="Trebuchet MS" panose="020B060302020202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latin typeface="Trebuchet MS" panose="020B0603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Trebuchet MS" panose="020B0603020202020204" pitchFamily="34" charset="0"/>
              </a:rPr>
              <a:t>Manager Views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/>
              <a:t>KPI’s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Trebuchet MS" panose="020B0603020202020204" pitchFamily="34" charset="0"/>
              </a:rPr>
              <a:t>Email Alerts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/>
              <a:t>Exception Reports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/>
              <a:t>DMS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/>
              <a:t>Cash Flow Statement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latin typeface="Trebuchet MS" panose="020B0603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Trebuchet MS" panose="020B0603020202020204" pitchFamily="34" charset="0"/>
              </a:rPr>
              <a:t>What tools to use to monitor your dealership </a:t>
            </a:r>
          </a:p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Trebuchet MS" panose="020B0603020202020204" pitchFamily="34" charset="0"/>
              </a:rPr>
              <a:t>	</a:t>
            </a:r>
          </a:p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Trebuchet MS" panose="020B0603020202020204" pitchFamily="34" charset="0"/>
              </a:rPr>
              <a:t>at your dealership </a:t>
            </a:r>
          </a:p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Trebuchet MS" panose="020B0603020202020204" pitchFamily="34" charset="0"/>
              </a:rPr>
              <a:t>	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23843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683" y="344147"/>
            <a:ext cx="7787317" cy="1891659"/>
          </a:xfrm>
        </p:spPr>
        <p:txBody>
          <a:bodyPr/>
          <a:lstStyle/>
          <a:p>
            <a:r>
              <a:rPr lang="en-US" dirty="0"/>
              <a:t>Manager View – New Feature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853441"/>
            <a:ext cx="7377545" cy="34975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Sort Newest – Oldest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custom filter</a:t>
            </a:r>
          </a:p>
          <a:p>
            <a:pPr marL="1028700" lvl="1"/>
            <a:r>
              <a:rPr lang="en-US" sz="1400" dirty="0"/>
              <a:t>Between dates</a:t>
            </a:r>
          </a:p>
          <a:p>
            <a:pPr marL="1028700" lvl="1"/>
            <a:r>
              <a:rPr lang="en-US" sz="1400" dirty="0"/>
              <a:t>From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Double click to select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Double click selection to </a:t>
            </a:r>
          </a:p>
          <a:p>
            <a:r>
              <a:rPr lang="en-US" dirty="0"/>
              <a:t>     reset to 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D4365-219D-AC72-682B-2387AEC70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654" y="1042501"/>
            <a:ext cx="5689892" cy="33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76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683" y="344147"/>
            <a:ext cx="7787317" cy="1891659"/>
          </a:xfrm>
        </p:spPr>
        <p:txBody>
          <a:bodyPr/>
          <a:lstStyle/>
          <a:p>
            <a:r>
              <a:rPr lang="en-US" dirty="0"/>
              <a:t>Manager View – New Feature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853441"/>
            <a:ext cx="8396917" cy="3497580"/>
          </a:xfrm>
        </p:spPr>
        <p:txBody>
          <a:bodyPr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 data filter - filters data as you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Click filter button to display results or double click item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Double click select all to reset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D3D342-0D87-DF45-CE65-19DCF93FE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302" y="1717040"/>
            <a:ext cx="2692538" cy="257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27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683" y="344147"/>
            <a:ext cx="7787317" cy="1891659"/>
          </a:xfrm>
        </p:spPr>
        <p:txBody>
          <a:bodyPr/>
          <a:lstStyle/>
          <a:p>
            <a:r>
              <a:rPr lang="en-US" dirty="0"/>
              <a:t>Manager View – New Feature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853441"/>
            <a:ext cx="8396917" cy="34975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the filter button when selecting more than 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Double click select all to reset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3A5403-A1A7-831E-6A71-EF6C5D88D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656" y="1620387"/>
            <a:ext cx="2070206" cy="273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35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DS 2024 UC">
      <a:dk1>
        <a:srgbClr val="DF4145"/>
      </a:dk1>
      <a:lt1>
        <a:srgbClr val="FFFFFF"/>
      </a:lt1>
      <a:dk2>
        <a:srgbClr val="1F1939"/>
      </a:dk2>
      <a:lt2>
        <a:srgbClr val="FBF9F5"/>
      </a:lt2>
      <a:accent1>
        <a:srgbClr val="DF4145"/>
      </a:accent1>
      <a:accent2>
        <a:srgbClr val="1F1939"/>
      </a:accent2>
      <a:accent3>
        <a:srgbClr val="92D050"/>
      </a:accent3>
      <a:accent4>
        <a:srgbClr val="42DFDB"/>
      </a:accent4>
      <a:accent5>
        <a:srgbClr val="7F7F7F"/>
      </a:accent5>
      <a:accent6>
        <a:srgbClr val="796ABD"/>
      </a:accent6>
      <a:hlink>
        <a:srgbClr val="DF4145"/>
      </a:hlink>
      <a:folHlink>
        <a:srgbClr val="42DF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25" tIns="91425" rIns="91425" bIns="91425" numCol="1" rtlCol="0" anchor="ctr" anchorCtr="0" compatLnSpc="1">
        <a:prstTxWarp prst="textNoShape">
          <a:avLst/>
        </a:prstTxWarp>
        <a:noAutofit/>
      </a:bodyPr>
      <a:lstStyle>
        <a:defPPr algn="l" eaLnBrk="1" hangingPunct="1">
          <a:buClr>
            <a:srgbClr val="000000"/>
          </a:buClr>
          <a:defRPr sz="2400" kern="0" dirty="0" err="1" smtClean="0">
            <a:solidFill>
              <a:srgbClr val="3C3938"/>
            </a:solidFill>
            <a:latin typeface="Trebuchet MS" panose="020B0603020202020204" pitchFamily="34" charset="0"/>
            <a:ea typeface="ＭＳ Ｐゴシック" panose="020B0600070205080204" pitchFamily="34" charset="-128"/>
            <a:cs typeface="Arial" panose="020B0604020202020204" pitchFamily="34" charset="0"/>
            <a:rtl val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16635</TotalTime>
  <Words>1188</Words>
  <Application>Microsoft Office PowerPoint</Application>
  <PresentationFormat>On-screen Show (16:9)</PresentationFormat>
  <Paragraphs>265</Paragraphs>
  <Slides>50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Symbol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Johnson</dc:creator>
  <cp:lastModifiedBy>Kurt Vajgrt</cp:lastModifiedBy>
  <cp:revision>562</cp:revision>
  <dcterms:modified xsi:type="dcterms:W3CDTF">2024-02-09T16:32:32Z</dcterms:modified>
</cp:coreProperties>
</file>