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59"/>
  </p:notesMasterIdLst>
  <p:handoutMasterIdLst>
    <p:handoutMasterId r:id="rId60"/>
  </p:handoutMasterIdLst>
  <p:sldIdLst>
    <p:sldId id="256" r:id="rId5"/>
    <p:sldId id="364" r:id="rId6"/>
    <p:sldId id="365" r:id="rId7"/>
    <p:sldId id="450" r:id="rId8"/>
    <p:sldId id="402" r:id="rId9"/>
    <p:sldId id="407" r:id="rId10"/>
    <p:sldId id="408" r:id="rId11"/>
    <p:sldId id="409" r:id="rId12"/>
    <p:sldId id="448" r:id="rId13"/>
    <p:sldId id="449" r:id="rId14"/>
    <p:sldId id="447" r:id="rId15"/>
    <p:sldId id="400" r:id="rId16"/>
    <p:sldId id="259" r:id="rId17"/>
    <p:sldId id="367" r:id="rId18"/>
    <p:sldId id="401" r:id="rId19"/>
    <p:sldId id="395" r:id="rId20"/>
    <p:sldId id="373" r:id="rId21"/>
    <p:sldId id="376" r:id="rId22"/>
    <p:sldId id="396" r:id="rId23"/>
    <p:sldId id="397" r:id="rId24"/>
    <p:sldId id="398" r:id="rId25"/>
    <p:sldId id="378" r:id="rId26"/>
    <p:sldId id="379" r:id="rId27"/>
    <p:sldId id="451" r:id="rId28"/>
    <p:sldId id="452" r:id="rId29"/>
    <p:sldId id="453" r:id="rId30"/>
    <p:sldId id="380" r:id="rId31"/>
    <p:sldId id="381" r:id="rId32"/>
    <p:sldId id="454" r:id="rId33"/>
    <p:sldId id="455" r:id="rId34"/>
    <p:sldId id="383" r:id="rId35"/>
    <p:sldId id="393" r:id="rId36"/>
    <p:sldId id="385" r:id="rId37"/>
    <p:sldId id="382" r:id="rId38"/>
    <p:sldId id="387" r:id="rId39"/>
    <p:sldId id="384" r:id="rId40"/>
    <p:sldId id="386" r:id="rId41"/>
    <p:sldId id="388" r:id="rId42"/>
    <p:sldId id="399" r:id="rId43"/>
    <p:sldId id="394" r:id="rId44"/>
    <p:sldId id="389" r:id="rId45"/>
    <p:sldId id="390" r:id="rId46"/>
    <p:sldId id="391" r:id="rId47"/>
    <p:sldId id="392" r:id="rId48"/>
    <p:sldId id="403" r:id="rId49"/>
    <p:sldId id="404" r:id="rId50"/>
    <p:sldId id="405" r:id="rId51"/>
    <p:sldId id="406" r:id="rId52"/>
    <p:sldId id="456" r:id="rId53"/>
    <p:sldId id="442" r:id="rId54"/>
    <p:sldId id="443" r:id="rId55"/>
    <p:sldId id="446" r:id="rId56"/>
    <p:sldId id="360" r:id="rId57"/>
    <p:sldId id="356" r:id="rId5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eniya Savelyeva" initials="KS" lastIdx="1" clrIdx="0">
    <p:extLst>
      <p:ext uri="{19B8F6BF-5375-455C-9EA6-DF929625EA0E}">
        <p15:presenceInfo xmlns:p15="http://schemas.microsoft.com/office/powerpoint/2012/main" userId="S-1-5-21-1166330866-2158198270-2689449013-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939"/>
    <a:srgbClr val="DF4145"/>
    <a:srgbClr val="FBF9F5"/>
    <a:srgbClr val="D60093"/>
    <a:srgbClr val="3C3938"/>
    <a:srgbClr val="868382"/>
    <a:srgbClr val="646160"/>
    <a:srgbClr val="514E4D"/>
    <a:srgbClr val="8D8887"/>
    <a:srgbClr val="726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89601" autoAdjust="0"/>
  </p:normalViewPr>
  <p:slideViewPr>
    <p:cSldViewPr snapToGrid="0" snapToObjects="1">
      <p:cViewPr varScale="1">
        <p:scale>
          <a:sx n="153" d="100"/>
          <a:sy n="153" d="100"/>
        </p:scale>
        <p:origin x="408" y="126"/>
      </p:cViewPr>
      <p:guideLst>
        <p:guide orient="horz" pos="3239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04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FAAE2F-6011-48F6-94D7-ACEF58D967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F34F1-C952-4DC9-8AB0-3820E1E3DE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1875F-CEE0-4AFD-BFDE-9B55647C581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F3A30-65EE-46F1-AD5B-811133ADF2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C52F8-174A-45D2-93AF-F5486FA893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3D62F-E533-4BA1-AE1A-89EE9D0BB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5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2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47" name="Shape 3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388" name="Shape 4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noProof="0"/>
          </a:p>
        </p:txBody>
      </p:sp>
      <p:sp>
        <p:nvSpPr>
          <p:cNvPr id="57350" name="Shape 6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51" name="Shape 7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5111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6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7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38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2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64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1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69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08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86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72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23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78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21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0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43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24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4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95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63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59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FD27C6F-DEF7-E612-B2FD-3EE32501A393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10410F8-AC0B-DE08-562B-C89D946B1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670AE7D-1F7A-8E77-0375-60C99AC06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5497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4E4170-8623-FBBC-8739-90C977BC5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30DC56A-29E3-4346-877D-06444E740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899" y="521855"/>
            <a:ext cx="6247245" cy="71120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236E737-7876-4296-8BFE-300A4F32E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781247"/>
            <a:ext cx="7787317" cy="1643063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05CCB0-4A3B-4560-9450-D36A78C48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DA83BE0-EBA5-229D-77D1-B509785060A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Grafika 11">
            <a:extLst>
              <a:ext uri="{FF2B5EF4-FFF2-40B4-BE49-F238E27FC236}">
                <a16:creationId xmlns:a16="http://schemas.microsoft.com/office/drawing/2014/main" id="{A5B8DD4B-D169-E78F-6223-21038182F9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404C35C-1AB3-B984-9155-B16AF219CA81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29962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E2FE33-E61B-4EA7-9371-D5316368B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493877"/>
            <a:ext cx="7787317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rgbClr val="1F1939"/>
                </a:solidFill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Point 1</a:t>
            </a:r>
          </a:p>
          <a:p>
            <a:pPr lvl="1"/>
            <a:r>
              <a:rPr lang="en-US" noProof="0" dirty="0"/>
              <a:t>Point 2</a:t>
            </a:r>
          </a:p>
          <a:p>
            <a:pPr lvl="0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63C233C-977D-478E-B10B-4A4B079CF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66857"/>
            <a:ext cx="6247245" cy="547543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Title: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5E74F00-A7AD-4005-A52A-F79E88E00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835746"/>
            <a:ext cx="6247245" cy="646690"/>
          </a:xfrm>
        </p:spPr>
        <p:txBody>
          <a:bodyPr/>
          <a:lstStyle>
            <a:lvl1pPr>
              <a:defRPr sz="2000" b="0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 Details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42022ED-CB38-4592-B8E7-096B7B5F3288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557DAA00-294E-09CB-9F4E-BF1000EE6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1A748D1-1C2F-C76E-D6B3-D12E53582BB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DA8081-8614-9172-43DA-9FFCEF17CB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691806A-6175-EFB9-438F-687CDA012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5893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5347F-BF0B-4CC7-B31C-74E74CED6E8E}"/>
              </a:ext>
            </a:extLst>
          </p:cNvPr>
          <p:cNvSpPr/>
          <p:nvPr userDrawn="1"/>
        </p:nvSpPr>
        <p:spPr>
          <a:xfrm>
            <a:off x="1" y="0"/>
            <a:ext cx="4511256" cy="51435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B7D5-BA80-474F-B89D-4ACB43D8D2AC}"/>
              </a:ext>
            </a:extLst>
          </p:cNvPr>
          <p:cNvSpPr/>
          <p:nvPr userDrawn="1"/>
        </p:nvSpPr>
        <p:spPr>
          <a:xfrm>
            <a:off x="4511257" y="0"/>
            <a:ext cx="463274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1D545F-B4D7-4409-BFEE-ED402E037A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8156" y="338982"/>
            <a:ext cx="3567599" cy="4510109"/>
          </a:xfrm>
        </p:spPr>
        <p:txBody>
          <a:bodyPr/>
          <a:lstStyle>
            <a:lvl1pPr>
              <a:defRPr sz="3200">
                <a:solidFill>
                  <a:srgbClr val="1F1939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Text or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7FF38F6-B95E-4F06-8DB1-0F4BE1CF3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35003"/>
            <a:ext cx="3188739" cy="4236998"/>
          </a:xfrm>
        </p:spPr>
        <p:txBody>
          <a:bodyPr anchor="ctr"/>
          <a:lstStyle>
            <a:lvl1pPr marL="0" indent="0"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2135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R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8C2414A-586C-806E-6DD9-344717397A2F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a 11">
            <a:extLst>
              <a:ext uri="{FF2B5EF4-FFF2-40B4-BE49-F238E27FC236}">
                <a16:creationId xmlns:a16="http://schemas.microsoft.com/office/drawing/2014/main" id="{D0442385-B63B-F7AB-16B4-1DDA85649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501B02F-2DB5-DFBB-E854-666B3B777D6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460967-08E2-98AA-2414-05C0B77A60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BE909D5-84FA-7B26-AF24-E43D910484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908" y="535739"/>
            <a:ext cx="587795" cy="3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BDB4278-10A6-F01C-31EF-119BFE3D5AD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68D6EC4D-46C8-426F-FE42-5F300BD2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AC62DD1-C197-113B-7903-59EDE2D1D79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36D5FE-2B2D-86AE-14FB-0D3662E8FB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55027E-D3F7-0BA2-1A74-096BF832AA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274" y="575844"/>
            <a:ext cx="652395" cy="2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DF59F74-4AC8-22FB-8BC1-03370BCE74FD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9DE7B2CA-8020-CF60-3188-B0297E01A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66B2EC5-E94C-803D-F472-4393BB553CF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9006C2-62E8-564F-9367-CD8C471BF1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30900D-4AE4-A3BF-8329-C0B6CB5250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012" y="534208"/>
            <a:ext cx="559854" cy="3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2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08B2F-DCFB-4512-89C7-644ABE9C3F91}"/>
              </a:ext>
            </a:extLst>
          </p:cNvPr>
          <p:cNvSpPr/>
          <p:nvPr userDrawn="1"/>
        </p:nvSpPr>
        <p:spPr>
          <a:xfrm>
            <a:off x="-1" y="0"/>
            <a:ext cx="9144001" cy="4486541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F3EE9AA-7B37-4F04-A65A-DCF0693D1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773136"/>
            <a:ext cx="9144001" cy="922698"/>
          </a:xfrm>
        </p:spPr>
        <p:txBody>
          <a:bodyPr/>
          <a:lstStyle>
            <a:lvl1pPr algn="ctr">
              <a:defRPr sz="5000" b="1">
                <a:solidFill>
                  <a:srgbClr val="DF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CB1C722D-DF6D-49CF-B4D9-662CADBC38C6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FF61B561-A1A4-4FAA-4B1B-2F67AA152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67EC2E3-4CCC-52E4-70B8-1270D0A4703D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19646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4D0A27-9A4E-4C22-BD87-3869D1C76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092036"/>
            <a:ext cx="9143999" cy="763040"/>
          </a:xfrm>
        </p:spPr>
        <p:txBody>
          <a:bodyPr/>
          <a:lstStyle>
            <a:lvl1pPr algn="ctr">
              <a:defRPr sz="2500" b="1">
                <a:solidFill>
                  <a:srgbClr val="1F1939"/>
                </a:solidFill>
              </a:defRPr>
            </a:lvl1pPr>
            <a:lvl2pPr algn="ctr">
              <a:defRPr sz="3200">
                <a:solidFill>
                  <a:srgbClr val="1F1939"/>
                </a:solidFill>
              </a:defRPr>
            </a:lvl2pPr>
          </a:lstStyle>
          <a:p>
            <a:pPr lvl="0"/>
            <a:r>
              <a:rPr lang="en-US" noProof="0" dirty="0"/>
              <a:t>Subtitle</a:t>
            </a:r>
          </a:p>
          <a:p>
            <a:pPr lvl="1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7736B17-D182-4552-AF7A-EC0D01B871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85455"/>
            <a:ext cx="9144000" cy="706581"/>
          </a:xfrm>
        </p:spPr>
        <p:txBody>
          <a:bodyPr/>
          <a:lstStyle>
            <a:lvl1pPr algn="ctr"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E9FC711-4888-B91E-52D4-23A4B6EDEF0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B6AE8C-451F-C1AE-17FC-B7B95CB07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944A282-9D93-ECFA-645E-AFAA8D237F4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508225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E9C0-1CA2-4E8F-8B05-2E5A74B09A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-1" y="2522983"/>
            <a:ext cx="9143999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DE09550-3E0E-9E47-9B8B-4FAFA965013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3E3E19D3-EF1D-C4FF-A3C1-421CE2199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FC4D3BD-D49B-C92D-2474-EBA78AF22F5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8F6B4C5-1551-8A98-4AF0-B4AD30C51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2177" y="1116129"/>
            <a:ext cx="1179642" cy="117964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A8F3A4-9868-2126-B405-8FF62F486CA8}"/>
              </a:ext>
            </a:extLst>
          </p:cNvPr>
          <p:cNvSpPr/>
          <p:nvPr/>
        </p:nvSpPr>
        <p:spPr>
          <a:xfrm>
            <a:off x="4137235" y="1348610"/>
            <a:ext cx="644592" cy="560436"/>
          </a:xfrm>
          <a:custGeom>
            <a:avLst/>
            <a:gdLst>
              <a:gd name="connsiteX0" fmla="*/ 595565 w 644592"/>
              <a:gd name="connsiteY0" fmla="*/ 448413 h 560436"/>
              <a:gd name="connsiteX1" fmla="*/ 644592 w 644592"/>
              <a:gd name="connsiteY1" fmla="*/ 399362 h 560436"/>
              <a:gd name="connsiteX2" fmla="*/ 644592 w 644592"/>
              <a:gd name="connsiteY2" fmla="*/ 49170 h 560436"/>
              <a:gd name="connsiteX3" fmla="*/ 595613 w 644592"/>
              <a:gd name="connsiteY3" fmla="*/ 0 h 560436"/>
              <a:gd name="connsiteX4" fmla="*/ 595565 w 644592"/>
              <a:gd name="connsiteY4" fmla="*/ 0 h 560436"/>
              <a:gd name="connsiteX5" fmla="*/ 49051 w 644592"/>
              <a:gd name="connsiteY5" fmla="*/ 0 h 560436"/>
              <a:gd name="connsiteX6" fmla="*/ 0 w 644592"/>
              <a:gd name="connsiteY6" fmla="*/ 49051 h 560436"/>
              <a:gd name="connsiteX7" fmla="*/ 0 w 644592"/>
              <a:gd name="connsiteY7" fmla="*/ 399243 h 560436"/>
              <a:gd name="connsiteX8" fmla="*/ 49051 w 644592"/>
              <a:gd name="connsiteY8" fmla="*/ 448294 h 560436"/>
              <a:gd name="connsiteX9" fmla="*/ 84070 w 644592"/>
              <a:gd name="connsiteY9" fmla="*/ 448294 h 560436"/>
              <a:gd name="connsiteX10" fmla="*/ 84070 w 644592"/>
              <a:gd name="connsiteY10" fmla="*/ 546395 h 560436"/>
              <a:gd name="connsiteX11" fmla="*/ 98043 w 644592"/>
              <a:gd name="connsiteY11" fmla="*/ 560436 h 560436"/>
              <a:gd name="connsiteX12" fmla="*/ 108012 w 644592"/>
              <a:gd name="connsiteY12" fmla="*/ 556305 h 560436"/>
              <a:gd name="connsiteX13" fmla="*/ 216000 w 644592"/>
              <a:gd name="connsiteY13" fmla="*/ 448294 h 560436"/>
              <a:gd name="connsiteX14" fmla="*/ 595565 w 644592"/>
              <a:gd name="connsiteY14" fmla="*/ 448294 h 560436"/>
              <a:gd name="connsiteX15" fmla="*/ 210187 w 644592"/>
              <a:gd name="connsiteY15" fmla="*/ 420397 h 560436"/>
              <a:gd name="connsiteX16" fmla="*/ 200277 w 644592"/>
              <a:gd name="connsiteY16" fmla="*/ 424495 h 560436"/>
              <a:gd name="connsiteX17" fmla="*/ 112133 w 644592"/>
              <a:gd name="connsiteY17" fmla="*/ 512639 h 560436"/>
              <a:gd name="connsiteX18" fmla="*/ 112133 w 644592"/>
              <a:gd name="connsiteY18" fmla="*/ 434405 h 560436"/>
              <a:gd name="connsiteX19" fmla="*/ 98125 w 644592"/>
              <a:gd name="connsiteY19" fmla="*/ 420397 h 560436"/>
              <a:gd name="connsiteX20" fmla="*/ 49051 w 644592"/>
              <a:gd name="connsiteY20" fmla="*/ 420397 h 560436"/>
              <a:gd name="connsiteX21" fmla="*/ 28015 w 644592"/>
              <a:gd name="connsiteY21" fmla="*/ 399362 h 560436"/>
              <a:gd name="connsiteX22" fmla="*/ 28015 w 644592"/>
              <a:gd name="connsiteY22" fmla="*/ 49170 h 560436"/>
              <a:gd name="connsiteX23" fmla="*/ 49051 w 644592"/>
              <a:gd name="connsiteY23" fmla="*/ 28134 h 560436"/>
              <a:gd name="connsiteX24" fmla="*/ 595565 w 644592"/>
              <a:gd name="connsiteY24" fmla="*/ 28134 h 560436"/>
              <a:gd name="connsiteX25" fmla="*/ 616577 w 644592"/>
              <a:gd name="connsiteY25" fmla="*/ 49170 h 560436"/>
              <a:gd name="connsiteX26" fmla="*/ 616577 w 644592"/>
              <a:gd name="connsiteY26" fmla="*/ 399362 h 560436"/>
              <a:gd name="connsiteX27" fmla="*/ 595565 w 644592"/>
              <a:gd name="connsiteY27" fmla="*/ 420397 h 56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92" h="560436">
                <a:moveTo>
                  <a:pt x="595565" y="448413"/>
                </a:moveTo>
                <a:cubicBezTo>
                  <a:pt x="622639" y="448387"/>
                  <a:pt x="644578" y="426436"/>
                  <a:pt x="644592" y="399362"/>
                </a:cubicBezTo>
                <a:lnTo>
                  <a:pt x="644592" y="49170"/>
                </a:lnTo>
                <a:cubicBezTo>
                  <a:pt x="644644" y="22067"/>
                  <a:pt x="622716" y="53"/>
                  <a:pt x="595613" y="0"/>
                </a:cubicBezTo>
                <a:cubicBezTo>
                  <a:pt x="595596" y="0"/>
                  <a:pt x="595582" y="0"/>
                  <a:pt x="595565" y="0"/>
                </a:cubicBezTo>
                <a:lnTo>
                  <a:pt x="49051" y="0"/>
                </a:lnTo>
                <a:cubicBezTo>
                  <a:pt x="21966" y="13"/>
                  <a:pt x="13" y="21966"/>
                  <a:pt x="0" y="49051"/>
                </a:cubicBezTo>
                <a:lnTo>
                  <a:pt x="0" y="399243"/>
                </a:lnTo>
                <a:cubicBezTo>
                  <a:pt x="13" y="426327"/>
                  <a:pt x="21966" y="448279"/>
                  <a:pt x="49051" y="448294"/>
                </a:cubicBezTo>
                <a:lnTo>
                  <a:pt x="84070" y="448294"/>
                </a:lnTo>
                <a:lnTo>
                  <a:pt x="84070" y="546395"/>
                </a:lnTo>
                <a:cubicBezTo>
                  <a:pt x="84051" y="554130"/>
                  <a:pt x="90307" y="560417"/>
                  <a:pt x="98043" y="560436"/>
                </a:cubicBezTo>
                <a:cubicBezTo>
                  <a:pt x="101784" y="560446"/>
                  <a:pt x="105374" y="558959"/>
                  <a:pt x="108012" y="556305"/>
                </a:cubicBezTo>
                <a:lnTo>
                  <a:pt x="216000" y="448294"/>
                </a:lnTo>
                <a:lnTo>
                  <a:pt x="595565" y="448294"/>
                </a:lnTo>
                <a:close/>
                <a:moveTo>
                  <a:pt x="210187" y="420397"/>
                </a:moveTo>
                <a:cubicBezTo>
                  <a:pt x="206472" y="420402"/>
                  <a:pt x="202910" y="421874"/>
                  <a:pt x="200277" y="424495"/>
                </a:cubicBezTo>
                <a:lnTo>
                  <a:pt x="112133" y="512639"/>
                </a:lnTo>
                <a:lnTo>
                  <a:pt x="112133" y="434405"/>
                </a:lnTo>
                <a:cubicBezTo>
                  <a:pt x="112133" y="426670"/>
                  <a:pt x="105861" y="420397"/>
                  <a:pt x="98125" y="420397"/>
                </a:cubicBezTo>
                <a:lnTo>
                  <a:pt x="49051" y="420397"/>
                </a:lnTo>
                <a:cubicBezTo>
                  <a:pt x="37444" y="420371"/>
                  <a:pt x="28042" y="410968"/>
                  <a:pt x="28015" y="399362"/>
                </a:cubicBezTo>
                <a:lnTo>
                  <a:pt x="28015" y="49170"/>
                </a:lnTo>
                <a:cubicBezTo>
                  <a:pt x="28042" y="37563"/>
                  <a:pt x="37444" y="28161"/>
                  <a:pt x="49051" y="28134"/>
                </a:cubicBezTo>
                <a:lnTo>
                  <a:pt x="595565" y="28134"/>
                </a:lnTo>
                <a:cubicBezTo>
                  <a:pt x="607167" y="28161"/>
                  <a:pt x="616565" y="37567"/>
                  <a:pt x="616577" y="49170"/>
                </a:cubicBezTo>
                <a:lnTo>
                  <a:pt x="616577" y="399362"/>
                </a:lnTo>
                <a:cubicBezTo>
                  <a:pt x="616565" y="410964"/>
                  <a:pt x="607167" y="420371"/>
                  <a:pt x="595565" y="42039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629CB5-A12F-4978-A8ED-FD1110CBCF76}"/>
              </a:ext>
            </a:extLst>
          </p:cNvPr>
          <p:cNvSpPr/>
          <p:nvPr/>
        </p:nvSpPr>
        <p:spPr>
          <a:xfrm>
            <a:off x="4361453" y="1418679"/>
            <a:ext cx="196172" cy="308281"/>
          </a:xfrm>
          <a:custGeom>
            <a:avLst/>
            <a:gdLst>
              <a:gd name="connsiteX0" fmla="*/ 84070 w 196172"/>
              <a:gd name="connsiteY0" fmla="*/ 1018 h 308281"/>
              <a:gd name="connsiteX1" fmla="*/ 0 w 196172"/>
              <a:gd name="connsiteY1" fmla="*/ 98095 h 308281"/>
              <a:gd name="connsiteX2" fmla="*/ 14008 w 196172"/>
              <a:gd name="connsiteY2" fmla="*/ 112103 h 308281"/>
              <a:gd name="connsiteX3" fmla="*/ 28015 w 196172"/>
              <a:gd name="connsiteY3" fmla="*/ 98095 h 308281"/>
              <a:gd name="connsiteX4" fmla="*/ 98078 w 196172"/>
              <a:gd name="connsiteY4" fmla="*/ 28033 h 308281"/>
              <a:gd name="connsiteX5" fmla="*/ 168140 w 196172"/>
              <a:gd name="connsiteY5" fmla="*/ 98095 h 308281"/>
              <a:gd name="connsiteX6" fmla="*/ 98078 w 196172"/>
              <a:gd name="connsiteY6" fmla="*/ 168157 h 308281"/>
              <a:gd name="connsiteX7" fmla="*/ 98078 w 196172"/>
              <a:gd name="connsiteY7" fmla="*/ 168157 h 308281"/>
              <a:gd name="connsiteX8" fmla="*/ 84070 w 196172"/>
              <a:gd name="connsiteY8" fmla="*/ 182165 h 308281"/>
              <a:gd name="connsiteX9" fmla="*/ 84070 w 196172"/>
              <a:gd name="connsiteY9" fmla="*/ 182165 h 308281"/>
              <a:gd name="connsiteX10" fmla="*/ 84070 w 196172"/>
              <a:gd name="connsiteY10" fmla="*/ 238220 h 308281"/>
              <a:gd name="connsiteX11" fmla="*/ 98078 w 196172"/>
              <a:gd name="connsiteY11" fmla="*/ 252227 h 308281"/>
              <a:gd name="connsiteX12" fmla="*/ 112085 w 196172"/>
              <a:gd name="connsiteY12" fmla="*/ 238220 h 308281"/>
              <a:gd name="connsiteX13" fmla="*/ 112085 w 196172"/>
              <a:gd name="connsiteY13" fmla="*/ 195172 h 308281"/>
              <a:gd name="connsiteX14" fmla="*/ 195155 w 196172"/>
              <a:gd name="connsiteY14" fmla="*/ 84087 h 308281"/>
              <a:gd name="connsiteX15" fmla="*/ 84070 w 196172"/>
              <a:gd name="connsiteY15" fmla="*/ 1018 h 308281"/>
              <a:gd name="connsiteX16" fmla="*/ 98078 w 196172"/>
              <a:gd name="connsiteY16" fmla="*/ 266235 h 308281"/>
              <a:gd name="connsiteX17" fmla="*/ 84070 w 196172"/>
              <a:gd name="connsiteY17" fmla="*/ 280267 h 308281"/>
              <a:gd name="connsiteX18" fmla="*/ 84070 w 196172"/>
              <a:gd name="connsiteY18" fmla="*/ 294274 h 308281"/>
              <a:gd name="connsiteX19" fmla="*/ 98078 w 196172"/>
              <a:gd name="connsiteY19" fmla="*/ 308282 h 308281"/>
              <a:gd name="connsiteX20" fmla="*/ 112085 w 196172"/>
              <a:gd name="connsiteY20" fmla="*/ 294274 h 308281"/>
              <a:gd name="connsiteX21" fmla="*/ 112085 w 196172"/>
              <a:gd name="connsiteY21" fmla="*/ 280267 h 308281"/>
              <a:gd name="connsiteX22" fmla="*/ 98078 w 196172"/>
              <a:gd name="connsiteY22" fmla="*/ 266235 h 30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6172" h="308281">
                <a:moveTo>
                  <a:pt x="84070" y="1018"/>
                </a:moveTo>
                <a:cubicBezTo>
                  <a:pt x="35801" y="7963"/>
                  <a:pt x="-23" y="49330"/>
                  <a:pt x="0" y="98095"/>
                </a:cubicBezTo>
                <a:cubicBezTo>
                  <a:pt x="0" y="105831"/>
                  <a:pt x="6272" y="112103"/>
                  <a:pt x="14008" y="112103"/>
                </a:cubicBezTo>
                <a:cubicBezTo>
                  <a:pt x="21743" y="112103"/>
                  <a:pt x="28015" y="105831"/>
                  <a:pt x="28015" y="98095"/>
                </a:cubicBezTo>
                <a:cubicBezTo>
                  <a:pt x="28015" y="59401"/>
                  <a:pt x="59383" y="28033"/>
                  <a:pt x="98078" y="28033"/>
                </a:cubicBezTo>
                <a:cubicBezTo>
                  <a:pt x="136773" y="28033"/>
                  <a:pt x="168140" y="59401"/>
                  <a:pt x="168140" y="98095"/>
                </a:cubicBezTo>
                <a:cubicBezTo>
                  <a:pt x="168140" y="136789"/>
                  <a:pt x="136773" y="168157"/>
                  <a:pt x="98078" y="168157"/>
                </a:cubicBezTo>
                <a:lnTo>
                  <a:pt x="98078" y="168157"/>
                </a:lnTo>
                <a:cubicBezTo>
                  <a:pt x="90342" y="168157"/>
                  <a:pt x="84070" y="174430"/>
                  <a:pt x="84070" y="182165"/>
                </a:cubicBezTo>
                <a:lnTo>
                  <a:pt x="84070" y="182165"/>
                </a:lnTo>
                <a:lnTo>
                  <a:pt x="84070" y="238220"/>
                </a:lnTo>
                <a:cubicBezTo>
                  <a:pt x="84070" y="245955"/>
                  <a:pt x="90342" y="252227"/>
                  <a:pt x="98078" y="252227"/>
                </a:cubicBezTo>
                <a:cubicBezTo>
                  <a:pt x="105813" y="252227"/>
                  <a:pt x="112085" y="245955"/>
                  <a:pt x="112085" y="238220"/>
                </a:cubicBezTo>
                <a:lnTo>
                  <a:pt x="112085" y="195172"/>
                </a:lnTo>
                <a:cubicBezTo>
                  <a:pt x="165700" y="187437"/>
                  <a:pt x="202890" y="137702"/>
                  <a:pt x="195155" y="84087"/>
                </a:cubicBezTo>
                <a:cubicBezTo>
                  <a:pt x="187420" y="30473"/>
                  <a:pt x="137685" y="-6718"/>
                  <a:pt x="84070" y="1018"/>
                </a:cubicBezTo>
                <a:close/>
                <a:moveTo>
                  <a:pt x="98078" y="266235"/>
                </a:moveTo>
                <a:cubicBezTo>
                  <a:pt x="90338" y="266249"/>
                  <a:pt x="84070" y="272527"/>
                  <a:pt x="84070" y="280267"/>
                </a:cubicBezTo>
                <a:lnTo>
                  <a:pt x="84070" y="294274"/>
                </a:lnTo>
                <a:cubicBezTo>
                  <a:pt x="84070" y="302009"/>
                  <a:pt x="90342" y="308282"/>
                  <a:pt x="98078" y="308282"/>
                </a:cubicBezTo>
                <a:cubicBezTo>
                  <a:pt x="105813" y="308282"/>
                  <a:pt x="112085" y="302009"/>
                  <a:pt x="112085" y="294274"/>
                </a:cubicBezTo>
                <a:lnTo>
                  <a:pt x="112085" y="280267"/>
                </a:lnTo>
                <a:cubicBezTo>
                  <a:pt x="112085" y="272527"/>
                  <a:pt x="105818" y="266249"/>
                  <a:pt x="98078" y="266235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A6A0FA6-A118-2858-B3D5-115B1A59872D}"/>
              </a:ext>
            </a:extLst>
          </p:cNvPr>
          <p:cNvSpPr/>
          <p:nvPr/>
        </p:nvSpPr>
        <p:spPr>
          <a:xfrm>
            <a:off x="4361453" y="1502743"/>
            <a:ext cx="644520" cy="560556"/>
          </a:xfrm>
          <a:custGeom>
            <a:avLst/>
            <a:gdLst>
              <a:gd name="connsiteX0" fmla="*/ 49027 w 644520"/>
              <a:gd name="connsiteY0" fmla="*/ 448437 h 560556"/>
              <a:gd name="connsiteX1" fmla="*/ 428521 w 644520"/>
              <a:gd name="connsiteY1" fmla="*/ 448437 h 560556"/>
              <a:gd name="connsiteX2" fmla="*/ 536509 w 644520"/>
              <a:gd name="connsiteY2" fmla="*/ 556424 h 560556"/>
              <a:gd name="connsiteX3" fmla="*/ 556320 w 644520"/>
              <a:gd name="connsiteY3" fmla="*/ 556482 h 560556"/>
              <a:gd name="connsiteX4" fmla="*/ 560451 w 644520"/>
              <a:gd name="connsiteY4" fmla="*/ 546514 h 560556"/>
              <a:gd name="connsiteX5" fmla="*/ 560451 w 644520"/>
              <a:gd name="connsiteY5" fmla="*/ 448437 h 560556"/>
              <a:gd name="connsiteX6" fmla="*/ 595470 w 644520"/>
              <a:gd name="connsiteY6" fmla="*/ 448437 h 560556"/>
              <a:gd name="connsiteX7" fmla="*/ 644521 w 644520"/>
              <a:gd name="connsiteY7" fmla="*/ 399386 h 560556"/>
              <a:gd name="connsiteX8" fmla="*/ 644521 w 644520"/>
              <a:gd name="connsiteY8" fmla="*/ 49051 h 560556"/>
              <a:gd name="connsiteX9" fmla="*/ 595541 w 644520"/>
              <a:gd name="connsiteY9" fmla="*/ 0 h 560556"/>
              <a:gd name="connsiteX10" fmla="*/ 420374 w 644520"/>
              <a:gd name="connsiteY10" fmla="*/ 0 h 560556"/>
              <a:gd name="connsiteX11" fmla="*/ 420374 w 644520"/>
              <a:gd name="connsiteY11" fmla="*/ 28039 h 560556"/>
              <a:gd name="connsiteX12" fmla="*/ 595541 w 644520"/>
              <a:gd name="connsiteY12" fmla="*/ 28039 h 560556"/>
              <a:gd name="connsiteX13" fmla="*/ 616577 w 644520"/>
              <a:gd name="connsiteY13" fmla="*/ 49051 h 560556"/>
              <a:gd name="connsiteX14" fmla="*/ 616577 w 644520"/>
              <a:gd name="connsiteY14" fmla="*/ 399386 h 560556"/>
              <a:gd name="connsiteX15" fmla="*/ 595541 w 644520"/>
              <a:gd name="connsiteY15" fmla="*/ 420397 h 560556"/>
              <a:gd name="connsiteX16" fmla="*/ 546491 w 644520"/>
              <a:gd name="connsiteY16" fmla="*/ 420397 h 560556"/>
              <a:gd name="connsiteX17" fmla="*/ 532483 w 644520"/>
              <a:gd name="connsiteY17" fmla="*/ 434405 h 560556"/>
              <a:gd name="connsiteX18" fmla="*/ 532483 w 644520"/>
              <a:gd name="connsiteY18" fmla="*/ 512686 h 560556"/>
              <a:gd name="connsiteX19" fmla="*/ 444339 w 644520"/>
              <a:gd name="connsiteY19" fmla="*/ 424543 h 560556"/>
              <a:gd name="connsiteX20" fmla="*/ 434429 w 644520"/>
              <a:gd name="connsiteY20" fmla="*/ 420445 h 560556"/>
              <a:gd name="connsiteX21" fmla="*/ 49027 w 644520"/>
              <a:gd name="connsiteY21" fmla="*/ 420445 h 560556"/>
              <a:gd name="connsiteX22" fmla="*/ 28015 w 644520"/>
              <a:gd name="connsiteY22" fmla="*/ 399434 h 560556"/>
              <a:gd name="connsiteX23" fmla="*/ 28015 w 644520"/>
              <a:gd name="connsiteY23" fmla="*/ 399434 h 560556"/>
              <a:gd name="connsiteX24" fmla="*/ 28015 w 644520"/>
              <a:gd name="connsiteY24" fmla="*/ 294281 h 560556"/>
              <a:gd name="connsiteX25" fmla="*/ 0 w 644520"/>
              <a:gd name="connsiteY25" fmla="*/ 294281 h 560556"/>
              <a:gd name="connsiteX26" fmla="*/ 0 w 644520"/>
              <a:gd name="connsiteY26" fmla="*/ 399386 h 560556"/>
              <a:gd name="connsiteX27" fmla="*/ 49027 w 644520"/>
              <a:gd name="connsiteY27" fmla="*/ 448437 h 56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20" h="560556">
                <a:moveTo>
                  <a:pt x="49027" y="448437"/>
                </a:moveTo>
                <a:lnTo>
                  <a:pt x="428521" y="448437"/>
                </a:lnTo>
                <a:lnTo>
                  <a:pt x="536509" y="556424"/>
                </a:lnTo>
                <a:cubicBezTo>
                  <a:pt x="541964" y="561911"/>
                  <a:pt x="550831" y="561937"/>
                  <a:pt x="556320" y="556482"/>
                </a:cubicBezTo>
                <a:cubicBezTo>
                  <a:pt x="558971" y="553845"/>
                  <a:pt x="560460" y="550254"/>
                  <a:pt x="560451" y="546514"/>
                </a:cubicBezTo>
                <a:lnTo>
                  <a:pt x="560451" y="448437"/>
                </a:lnTo>
                <a:lnTo>
                  <a:pt x="595470" y="448437"/>
                </a:lnTo>
                <a:cubicBezTo>
                  <a:pt x="622537" y="448384"/>
                  <a:pt x="644468" y="426453"/>
                  <a:pt x="644521" y="399386"/>
                </a:cubicBezTo>
                <a:lnTo>
                  <a:pt x="644521" y="49051"/>
                </a:lnTo>
                <a:cubicBezTo>
                  <a:pt x="644482" y="22005"/>
                  <a:pt x="622587" y="79"/>
                  <a:pt x="595541" y="0"/>
                </a:cubicBezTo>
                <a:lnTo>
                  <a:pt x="420374" y="0"/>
                </a:lnTo>
                <a:lnTo>
                  <a:pt x="420374" y="28039"/>
                </a:lnTo>
                <a:lnTo>
                  <a:pt x="595541" y="28039"/>
                </a:lnTo>
                <a:cubicBezTo>
                  <a:pt x="607143" y="28052"/>
                  <a:pt x="616550" y="37448"/>
                  <a:pt x="616577" y="49051"/>
                </a:cubicBezTo>
                <a:lnTo>
                  <a:pt x="616577" y="399386"/>
                </a:lnTo>
                <a:cubicBezTo>
                  <a:pt x="616550" y="410988"/>
                  <a:pt x="607143" y="420386"/>
                  <a:pt x="595541" y="420397"/>
                </a:cubicBezTo>
                <a:lnTo>
                  <a:pt x="546491" y="420397"/>
                </a:lnTo>
                <a:cubicBezTo>
                  <a:pt x="538760" y="420412"/>
                  <a:pt x="532497" y="426675"/>
                  <a:pt x="532483" y="434405"/>
                </a:cubicBezTo>
                <a:lnTo>
                  <a:pt x="532483" y="512686"/>
                </a:lnTo>
                <a:lnTo>
                  <a:pt x="444339" y="424543"/>
                </a:lnTo>
                <a:cubicBezTo>
                  <a:pt x="441707" y="421922"/>
                  <a:pt x="438143" y="420450"/>
                  <a:pt x="434429" y="420445"/>
                </a:cubicBezTo>
                <a:lnTo>
                  <a:pt x="49027" y="420445"/>
                </a:lnTo>
                <a:cubicBezTo>
                  <a:pt x="37423" y="420445"/>
                  <a:pt x="28015" y="411038"/>
                  <a:pt x="28015" y="399434"/>
                </a:cubicBezTo>
                <a:lnTo>
                  <a:pt x="28015" y="399434"/>
                </a:lnTo>
                <a:lnTo>
                  <a:pt x="28015" y="294281"/>
                </a:lnTo>
                <a:lnTo>
                  <a:pt x="0" y="294281"/>
                </a:lnTo>
                <a:lnTo>
                  <a:pt x="0" y="399386"/>
                </a:lnTo>
                <a:cubicBezTo>
                  <a:pt x="39" y="426451"/>
                  <a:pt x="21962" y="448384"/>
                  <a:pt x="49027" y="44843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3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04EF-3E9F-478E-9887-6A4BD41701B5}"/>
              </a:ext>
            </a:extLst>
          </p:cNvPr>
          <p:cNvSpPr/>
          <p:nvPr userDrawn="1"/>
        </p:nvSpPr>
        <p:spPr>
          <a:xfrm>
            <a:off x="0" y="3781312"/>
            <a:ext cx="9144000" cy="1362187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9143999" cy="378131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5243D-61C1-4375-A211-B8A233C7BA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17145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C9862760-3515-44A8-B32D-C55D98E21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2245" y="4249723"/>
            <a:ext cx="3009455" cy="42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7CF316-64B0-EF80-562A-402838CE17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E51915B-5FD1-8C34-C82A-D9C79A1CA4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0D4FF3F-77E3-6AE5-AB03-0D29B8810614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43899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DF41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0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624A74C-8EB7-3E61-69E2-C6EFA2F2D4F0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432E-958E-BFD1-A852-3A59BB82EC0F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1A1EB74-93C4-8B22-52D8-77B15C329521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6C8DA70-2877-30A8-8E78-19C50A83BC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CD13FCD-83B4-4161-3576-5D2BA5B1EB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14" name="Picture 13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C0D664DF-6D6A-11D6-0FE1-F9E388875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516" t="894" r="17105" b="1623"/>
          <a:stretch/>
        </p:blipFill>
        <p:spPr>
          <a:xfrm>
            <a:off x="5774924" y="1191536"/>
            <a:ext cx="3369076" cy="3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2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0A813-EFD5-487F-8C17-7FE0AD19EFF1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39D7072-0A67-D2A1-D9A0-44642DED8E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Month, Year</a:t>
            </a:r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F1A6A4C-6E45-6E9A-3A94-43FF9FF914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9" y="1973033"/>
            <a:ext cx="2880061" cy="2589204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762E4E0-C146-0FFE-7611-A8C94D896019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noProof="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9516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3155828" y="968004"/>
            <a:ext cx="5584393" cy="1208953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  <a:t>Hi, I am</a:t>
            </a: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endParaRPr lang="en-US" sz="5000" kern="0" noProof="0" dirty="0">
              <a:solidFill>
                <a:srgbClr val="1F1939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B5B6FDDD-C252-4125-9032-792B7D214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12" y="1231001"/>
            <a:ext cx="1524921" cy="1845517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303628" y="1382520"/>
            <a:ext cx="1269841" cy="123350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3315" y="1933087"/>
            <a:ext cx="5064124" cy="568180"/>
          </a:xfrm>
        </p:spPr>
        <p:txBody>
          <a:bodyPr anchor="ctr"/>
          <a:lstStyle>
            <a:lvl1pPr>
              <a:defRPr sz="36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3314" y="2514281"/>
            <a:ext cx="5064124" cy="562237"/>
          </a:xfrm>
        </p:spPr>
        <p:txBody>
          <a:bodyPr anchor="ctr"/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Job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785CDD-A94E-481B-9B37-FB4E1F7B8C84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D55DACF-3148-4B35-A765-B4803634D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237839-696C-936B-87CA-ABD40E23236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8450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455" y="95408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FEACAD0-3E9D-CACA-7551-803D5539DC9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89C6A5EA-686E-BEA2-5F9B-E36F7D87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1DECDC7-7D71-04BA-003B-B989E5082FC0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7329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5B96827-D244-7002-F0F3-FBC51939891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EB106F-F5BD-9DA8-76B5-6DF702440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6EFFC7C-5412-7BAF-21D1-299113601F6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18000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973035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5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 or screenshot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B67B2E-FDD1-0B1F-12BC-926B89646E00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EE628213-A5E4-DC54-6166-B44912B92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D822132-644A-8834-01D5-9F28822046C5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38643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CFDD5C3-1978-11F4-7230-DBBD653B3AC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CCC1E885-75EA-FFF6-AF75-B40215C86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E4081C9-302F-AAB8-01F0-F52D11CE2BAF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77326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IDS</a:t>
            </a:r>
            <a:r>
              <a:rPr lang="pl-PL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2024 USER CONFERENCE</a:t>
            </a:r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PPT TEMPLATE</a:t>
            </a:r>
            <a:endParaRPr lang="en-US" sz="3000" b="1" kern="0" noProof="0" dirty="0">
              <a:solidFill>
                <a:srgbClr val="E0414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2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en-US" sz="1800" noProof="0" dirty="0">
              <a:solidFill>
                <a:srgbClr val="414141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58" r:id="rId2"/>
    <p:sldLayoutId id="2147483759" r:id="rId3"/>
    <p:sldLayoutId id="2147483760" r:id="rId4"/>
    <p:sldLayoutId id="2147483749" r:id="rId5"/>
    <p:sldLayoutId id="2147483750" r:id="rId6"/>
    <p:sldLayoutId id="2147483755" r:id="rId7"/>
    <p:sldLayoutId id="2147483756" r:id="rId8"/>
    <p:sldLayoutId id="2147483752" r:id="rId9"/>
    <p:sldLayoutId id="2147483741" r:id="rId10"/>
    <p:sldLayoutId id="2147483740" r:id="rId11"/>
    <p:sldLayoutId id="2147483739" r:id="rId12"/>
    <p:sldLayoutId id="2147483754" r:id="rId13"/>
    <p:sldLayoutId id="2147483744" r:id="rId14"/>
    <p:sldLayoutId id="2147483761" r:id="rId15"/>
    <p:sldLayoutId id="2147483743" r:id="rId16"/>
    <p:sldLayoutId id="2147483751" r:id="rId17"/>
    <p:sldLayoutId id="2147483745" r:id="rId18"/>
    <p:sldLayoutId id="2147483753" r:id="rId19"/>
    <p:sldLayoutId id="2147483762" r:id="rId2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portal.ids-astra.com/login" TargetMode="Externa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B703D-2A09-401F-93E1-3F163642F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96" y="1119146"/>
            <a:ext cx="4554821" cy="2513053"/>
          </a:xfrm>
        </p:spPr>
        <p:txBody>
          <a:bodyPr/>
          <a:lstStyle/>
          <a:p>
            <a:r>
              <a:rPr lang="en-US" dirty="0"/>
              <a:t>Service Workflow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6DC143-BC8E-E720-174F-17C04C04F7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February, 2024</a:t>
            </a:r>
          </a:p>
        </p:txBody>
      </p:sp>
    </p:spTree>
    <p:extLst>
      <p:ext uri="{BB962C8B-B14F-4D97-AF65-F5344CB8AC3E}">
        <p14:creationId xmlns:p14="http://schemas.microsoft.com/office/powerpoint/2010/main" val="338968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467" y="344147"/>
            <a:ext cx="8037534" cy="39585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Follow up Schedule –</a:t>
            </a:r>
          </a:p>
          <a:p>
            <a:r>
              <a:rPr lang="en-US" dirty="0">
                <a:solidFill>
                  <a:schemeClr val="tx1"/>
                </a:solidFill>
              </a:rPr>
              <a:t> Appointment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bg2"/>
                </a:solidFill>
              </a:rPr>
              <a:t>Tokens 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2"/>
                </a:solidFill>
              </a:rPr>
              <a:t>Sent on creation date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2"/>
                </a:solidFill>
              </a:rPr>
              <a:t>Reminder before Appointment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2"/>
                </a:solidFill>
              </a:rPr>
              <a:t>Confirmation of Appointment Change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2254684"/>
            <a:ext cx="7377545" cy="1941535"/>
          </a:xfrm>
        </p:spPr>
        <p:txBody>
          <a:bodyPr/>
          <a:lstStyle/>
          <a:p>
            <a:endParaRPr lang="en-US" sz="1800" b="0" i="0" u="none" strike="noStrike" baseline="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66BADA-FF96-0FF2-2919-920AA7098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426" y="75156"/>
            <a:ext cx="4847573" cy="43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8"/>
            <a:ext cx="7787317" cy="71430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Service CRM Templates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7891" y="864296"/>
            <a:ext cx="7922124" cy="3106695"/>
          </a:xfrm>
        </p:spPr>
        <p:txBody>
          <a:bodyPr/>
          <a:lstStyle/>
          <a:p>
            <a:r>
              <a:rPr lang="en-US" dirty="0"/>
              <a:t>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193040-45F2-DF73-577E-B9A348365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0" y="959666"/>
            <a:ext cx="9018739" cy="35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9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51589"/>
            <a:ext cx="8229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10" dirty="0"/>
              <a:t>Example - Service Workflow</a:t>
            </a:r>
            <a:endParaRPr sz="3600" spc="-10" dirty="0"/>
          </a:p>
        </p:txBody>
      </p:sp>
      <p:sp>
        <p:nvSpPr>
          <p:cNvPr id="3" name="object 3"/>
          <p:cNvSpPr/>
          <p:nvPr/>
        </p:nvSpPr>
        <p:spPr>
          <a:xfrm>
            <a:off x="1924050" y="1200150"/>
            <a:ext cx="433070" cy="76200"/>
          </a:xfrm>
          <a:custGeom>
            <a:avLst/>
            <a:gdLst/>
            <a:ahLst/>
            <a:cxnLst/>
            <a:rect l="l" t="t" r="r" b="b"/>
            <a:pathLst>
              <a:path w="433069" h="76200">
                <a:moveTo>
                  <a:pt x="356743" y="0"/>
                </a:moveTo>
                <a:lnTo>
                  <a:pt x="356743" y="76200"/>
                </a:lnTo>
                <a:lnTo>
                  <a:pt x="407543" y="50800"/>
                </a:lnTo>
                <a:lnTo>
                  <a:pt x="369443" y="50800"/>
                </a:lnTo>
                <a:lnTo>
                  <a:pt x="369443" y="25400"/>
                </a:lnTo>
                <a:lnTo>
                  <a:pt x="407543" y="25400"/>
                </a:lnTo>
                <a:lnTo>
                  <a:pt x="356743" y="0"/>
                </a:lnTo>
                <a:close/>
              </a:path>
              <a:path w="433069" h="76200">
                <a:moveTo>
                  <a:pt x="356743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356743" y="50800"/>
                </a:lnTo>
                <a:lnTo>
                  <a:pt x="356743" y="25400"/>
                </a:lnTo>
                <a:close/>
              </a:path>
              <a:path w="433069" h="76200">
                <a:moveTo>
                  <a:pt x="407543" y="25400"/>
                </a:moveTo>
                <a:lnTo>
                  <a:pt x="369443" y="25400"/>
                </a:lnTo>
                <a:lnTo>
                  <a:pt x="369443" y="50800"/>
                </a:lnTo>
                <a:lnTo>
                  <a:pt x="407543" y="50800"/>
                </a:lnTo>
                <a:lnTo>
                  <a:pt x="432943" y="38100"/>
                </a:lnTo>
                <a:lnTo>
                  <a:pt x="407543" y="254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03997" y="1225550"/>
            <a:ext cx="469265" cy="650875"/>
          </a:xfrm>
          <a:custGeom>
            <a:avLst/>
            <a:gdLst/>
            <a:ahLst/>
            <a:cxnLst/>
            <a:rect l="l" t="t" r="r" b="b"/>
            <a:pathLst>
              <a:path w="469265" h="650875">
                <a:moveTo>
                  <a:pt x="418210" y="574166"/>
                </a:moveTo>
                <a:lnTo>
                  <a:pt x="392810" y="574166"/>
                </a:lnTo>
                <a:lnTo>
                  <a:pt x="430910" y="650366"/>
                </a:lnTo>
                <a:lnTo>
                  <a:pt x="462660" y="586866"/>
                </a:lnTo>
                <a:lnTo>
                  <a:pt x="418210" y="586866"/>
                </a:lnTo>
                <a:lnTo>
                  <a:pt x="418210" y="574166"/>
                </a:lnTo>
                <a:close/>
              </a:path>
              <a:path w="469265" h="650875">
                <a:moveTo>
                  <a:pt x="418210" y="12700"/>
                </a:moveTo>
                <a:lnTo>
                  <a:pt x="418210" y="586866"/>
                </a:lnTo>
                <a:lnTo>
                  <a:pt x="443610" y="586866"/>
                </a:lnTo>
                <a:lnTo>
                  <a:pt x="443610" y="25400"/>
                </a:lnTo>
                <a:lnTo>
                  <a:pt x="430910" y="25400"/>
                </a:lnTo>
                <a:lnTo>
                  <a:pt x="418210" y="12700"/>
                </a:lnTo>
                <a:close/>
              </a:path>
              <a:path w="469265" h="650875">
                <a:moveTo>
                  <a:pt x="469010" y="574166"/>
                </a:moveTo>
                <a:lnTo>
                  <a:pt x="443610" y="574166"/>
                </a:lnTo>
                <a:lnTo>
                  <a:pt x="443610" y="586866"/>
                </a:lnTo>
                <a:lnTo>
                  <a:pt x="462660" y="586866"/>
                </a:lnTo>
                <a:lnTo>
                  <a:pt x="469010" y="574166"/>
                </a:lnTo>
                <a:close/>
              </a:path>
              <a:path w="469265" h="650875">
                <a:moveTo>
                  <a:pt x="437896" y="0"/>
                </a:moveTo>
                <a:lnTo>
                  <a:pt x="0" y="0"/>
                </a:lnTo>
                <a:lnTo>
                  <a:pt x="0" y="25400"/>
                </a:lnTo>
                <a:lnTo>
                  <a:pt x="418210" y="25400"/>
                </a:lnTo>
                <a:lnTo>
                  <a:pt x="418210" y="12700"/>
                </a:lnTo>
                <a:lnTo>
                  <a:pt x="443610" y="12700"/>
                </a:lnTo>
                <a:lnTo>
                  <a:pt x="443610" y="5714"/>
                </a:lnTo>
                <a:lnTo>
                  <a:pt x="437896" y="0"/>
                </a:lnTo>
                <a:close/>
              </a:path>
              <a:path w="469265" h="650875">
                <a:moveTo>
                  <a:pt x="443610" y="12700"/>
                </a:moveTo>
                <a:lnTo>
                  <a:pt x="418210" y="12700"/>
                </a:lnTo>
                <a:lnTo>
                  <a:pt x="430910" y="25400"/>
                </a:lnTo>
                <a:lnTo>
                  <a:pt x="443610" y="25400"/>
                </a:lnTo>
                <a:lnTo>
                  <a:pt x="443610" y="127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56866" y="988313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Preparation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7105" y="988313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13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Appointment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Booked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marL="10795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Receptionist)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52721" y="988313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7053" y="878586"/>
            <a:ext cx="1457325" cy="72136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Post-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Assignment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06818" y="1876805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14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Dispatch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Shop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(Shop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Foreman)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56866" y="2696717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14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Dispatch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Shop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(Shop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Foreman)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6818" y="2696717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Diagnosis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Technician)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47053" y="3515105"/>
            <a:ext cx="1457325" cy="66802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329565" marR="323215" indent="-635" algn="ctr">
              <a:lnSpc>
                <a:spcPct val="100000"/>
              </a:lnSpc>
              <a:spcBef>
                <a:spcPts val="2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Order Authorizations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56866" y="3515105"/>
            <a:ext cx="1457325" cy="66802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189230" marR="182880" algn="ctr">
              <a:lnSpc>
                <a:spcPct val="100000"/>
              </a:lnSpc>
              <a:spcBef>
                <a:spcPts val="2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 Completion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Stock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2533" y="2210561"/>
            <a:ext cx="1457325" cy="56388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Pick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Appointment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31970" y="2317242"/>
            <a:ext cx="1457325" cy="840105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94310" marR="187960" algn="ctr">
              <a:lnSpc>
                <a:spcPct val="100000"/>
              </a:lnSpc>
              <a:spcBef>
                <a:spcPts val="27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Stock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Updates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56866" y="1876805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4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Repairs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Completed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Technician)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2533" y="3137154"/>
            <a:ext cx="1457325" cy="559435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37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Close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Order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24511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19905" y="1200150"/>
            <a:ext cx="433070" cy="76200"/>
          </a:xfrm>
          <a:custGeom>
            <a:avLst/>
            <a:gdLst/>
            <a:ahLst/>
            <a:cxnLst/>
            <a:rect l="l" t="t" r="r" b="b"/>
            <a:pathLst>
              <a:path w="433070" h="76200">
                <a:moveTo>
                  <a:pt x="356743" y="0"/>
                </a:moveTo>
                <a:lnTo>
                  <a:pt x="356743" y="76200"/>
                </a:lnTo>
                <a:lnTo>
                  <a:pt x="407543" y="50800"/>
                </a:lnTo>
                <a:lnTo>
                  <a:pt x="369443" y="50800"/>
                </a:lnTo>
                <a:lnTo>
                  <a:pt x="369443" y="25400"/>
                </a:lnTo>
                <a:lnTo>
                  <a:pt x="407543" y="25400"/>
                </a:lnTo>
                <a:lnTo>
                  <a:pt x="356743" y="0"/>
                </a:lnTo>
                <a:close/>
              </a:path>
              <a:path w="433070" h="76200">
                <a:moveTo>
                  <a:pt x="356743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356743" y="50800"/>
                </a:lnTo>
                <a:lnTo>
                  <a:pt x="356743" y="25400"/>
                </a:lnTo>
                <a:close/>
              </a:path>
              <a:path w="433070" h="76200">
                <a:moveTo>
                  <a:pt x="407543" y="25400"/>
                </a:moveTo>
                <a:lnTo>
                  <a:pt x="369443" y="25400"/>
                </a:lnTo>
                <a:lnTo>
                  <a:pt x="369443" y="50800"/>
                </a:lnTo>
                <a:lnTo>
                  <a:pt x="407543" y="50800"/>
                </a:lnTo>
                <a:lnTo>
                  <a:pt x="432943" y="38100"/>
                </a:lnTo>
                <a:lnTo>
                  <a:pt x="407543" y="254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9665" y="1200658"/>
            <a:ext cx="438150" cy="76200"/>
          </a:xfrm>
          <a:custGeom>
            <a:avLst/>
            <a:gdLst/>
            <a:ahLst/>
            <a:cxnLst/>
            <a:rect l="l" t="t" r="r" b="b"/>
            <a:pathLst>
              <a:path w="438150" h="76200">
                <a:moveTo>
                  <a:pt x="361738" y="50782"/>
                </a:moveTo>
                <a:lnTo>
                  <a:pt x="361696" y="76200"/>
                </a:lnTo>
                <a:lnTo>
                  <a:pt x="412496" y="50800"/>
                </a:lnTo>
                <a:lnTo>
                  <a:pt x="374396" y="50800"/>
                </a:lnTo>
                <a:lnTo>
                  <a:pt x="361738" y="50782"/>
                </a:lnTo>
                <a:close/>
              </a:path>
              <a:path w="438150" h="76200">
                <a:moveTo>
                  <a:pt x="361780" y="25382"/>
                </a:moveTo>
                <a:lnTo>
                  <a:pt x="361738" y="50782"/>
                </a:lnTo>
                <a:lnTo>
                  <a:pt x="374396" y="50800"/>
                </a:lnTo>
                <a:lnTo>
                  <a:pt x="374523" y="25400"/>
                </a:lnTo>
                <a:lnTo>
                  <a:pt x="361780" y="25382"/>
                </a:lnTo>
                <a:close/>
              </a:path>
              <a:path w="438150" h="76200">
                <a:moveTo>
                  <a:pt x="361823" y="0"/>
                </a:moveTo>
                <a:lnTo>
                  <a:pt x="361780" y="25382"/>
                </a:lnTo>
                <a:lnTo>
                  <a:pt x="374523" y="25400"/>
                </a:lnTo>
                <a:lnTo>
                  <a:pt x="374396" y="50800"/>
                </a:lnTo>
                <a:lnTo>
                  <a:pt x="412496" y="50800"/>
                </a:lnTo>
                <a:lnTo>
                  <a:pt x="437896" y="38100"/>
                </a:lnTo>
                <a:lnTo>
                  <a:pt x="361823" y="0"/>
                </a:lnTo>
                <a:close/>
              </a:path>
              <a:path w="438150" h="76200">
                <a:moveTo>
                  <a:pt x="0" y="24891"/>
                </a:moveTo>
                <a:lnTo>
                  <a:pt x="0" y="50291"/>
                </a:lnTo>
                <a:lnTo>
                  <a:pt x="361738" y="50782"/>
                </a:lnTo>
                <a:lnTo>
                  <a:pt x="361780" y="25382"/>
                </a:lnTo>
                <a:lnTo>
                  <a:pt x="0" y="24891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97190" y="2378201"/>
            <a:ext cx="76200" cy="318135"/>
          </a:xfrm>
          <a:custGeom>
            <a:avLst/>
            <a:gdLst/>
            <a:ahLst/>
            <a:cxnLst/>
            <a:rect l="l" t="t" r="r" b="b"/>
            <a:pathLst>
              <a:path w="76200" h="318135">
                <a:moveTo>
                  <a:pt x="25400" y="241554"/>
                </a:moveTo>
                <a:lnTo>
                  <a:pt x="0" y="241554"/>
                </a:lnTo>
                <a:lnTo>
                  <a:pt x="38100" y="317754"/>
                </a:lnTo>
                <a:lnTo>
                  <a:pt x="69850" y="254254"/>
                </a:lnTo>
                <a:lnTo>
                  <a:pt x="25400" y="254254"/>
                </a:lnTo>
                <a:lnTo>
                  <a:pt x="25400" y="241554"/>
                </a:lnTo>
                <a:close/>
              </a:path>
              <a:path w="76200" h="318135">
                <a:moveTo>
                  <a:pt x="50800" y="0"/>
                </a:moveTo>
                <a:lnTo>
                  <a:pt x="25400" y="0"/>
                </a:lnTo>
                <a:lnTo>
                  <a:pt x="25400" y="254254"/>
                </a:lnTo>
                <a:lnTo>
                  <a:pt x="50800" y="254254"/>
                </a:lnTo>
                <a:lnTo>
                  <a:pt x="50800" y="0"/>
                </a:lnTo>
                <a:close/>
              </a:path>
              <a:path w="76200" h="318135">
                <a:moveTo>
                  <a:pt x="76200" y="241554"/>
                </a:moveTo>
                <a:lnTo>
                  <a:pt x="50800" y="241554"/>
                </a:lnTo>
                <a:lnTo>
                  <a:pt x="50800" y="254254"/>
                </a:lnTo>
                <a:lnTo>
                  <a:pt x="69850" y="254254"/>
                </a:lnTo>
                <a:lnTo>
                  <a:pt x="76200" y="241554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03997" y="3198114"/>
            <a:ext cx="443865" cy="688975"/>
          </a:xfrm>
          <a:custGeom>
            <a:avLst/>
            <a:gdLst/>
            <a:ahLst/>
            <a:cxnLst/>
            <a:rect l="l" t="t" r="r" b="b"/>
            <a:pathLst>
              <a:path w="443865" h="688975">
                <a:moveTo>
                  <a:pt x="76200" y="612775"/>
                </a:moveTo>
                <a:lnTo>
                  <a:pt x="0" y="650875"/>
                </a:lnTo>
                <a:lnTo>
                  <a:pt x="76200" y="688975"/>
                </a:lnTo>
                <a:lnTo>
                  <a:pt x="76200" y="663575"/>
                </a:lnTo>
                <a:lnTo>
                  <a:pt x="63500" y="663575"/>
                </a:lnTo>
                <a:lnTo>
                  <a:pt x="63500" y="638175"/>
                </a:lnTo>
                <a:lnTo>
                  <a:pt x="76200" y="638175"/>
                </a:lnTo>
                <a:lnTo>
                  <a:pt x="76200" y="612775"/>
                </a:lnTo>
                <a:close/>
              </a:path>
              <a:path w="443865" h="688975">
                <a:moveTo>
                  <a:pt x="76200" y="638175"/>
                </a:moveTo>
                <a:lnTo>
                  <a:pt x="63500" y="638175"/>
                </a:lnTo>
                <a:lnTo>
                  <a:pt x="63500" y="663575"/>
                </a:lnTo>
                <a:lnTo>
                  <a:pt x="76200" y="663575"/>
                </a:lnTo>
                <a:lnTo>
                  <a:pt x="76200" y="638175"/>
                </a:lnTo>
                <a:close/>
              </a:path>
              <a:path w="443865" h="688975">
                <a:moveTo>
                  <a:pt x="418210" y="638175"/>
                </a:moveTo>
                <a:lnTo>
                  <a:pt x="76200" y="638175"/>
                </a:lnTo>
                <a:lnTo>
                  <a:pt x="76200" y="663575"/>
                </a:lnTo>
                <a:lnTo>
                  <a:pt x="437896" y="663575"/>
                </a:lnTo>
                <a:lnTo>
                  <a:pt x="443610" y="657860"/>
                </a:lnTo>
                <a:lnTo>
                  <a:pt x="443610" y="650875"/>
                </a:lnTo>
                <a:lnTo>
                  <a:pt x="418210" y="650875"/>
                </a:lnTo>
                <a:lnTo>
                  <a:pt x="418210" y="638175"/>
                </a:lnTo>
                <a:close/>
              </a:path>
              <a:path w="443865" h="688975">
                <a:moveTo>
                  <a:pt x="443610" y="0"/>
                </a:moveTo>
                <a:lnTo>
                  <a:pt x="418210" y="0"/>
                </a:lnTo>
                <a:lnTo>
                  <a:pt x="418210" y="650875"/>
                </a:lnTo>
                <a:lnTo>
                  <a:pt x="430910" y="638175"/>
                </a:lnTo>
                <a:lnTo>
                  <a:pt x="443610" y="638175"/>
                </a:lnTo>
                <a:lnTo>
                  <a:pt x="443610" y="0"/>
                </a:lnTo>
                <a:close/>
              </a:path>
              <a:path w="443865" h="688975">
                <a:moveTo>
                  <a:pt x="443610" y="638175"/>
                </a:moveTo>
                <a:lnTo>
                  <a:pt x="430910" y="638175"/>
                </a:lnTo>
                <a:lnTo>
                  <a:pt x="418210" y="650875"/>
                </a:lnTo>
                <a:lnTo>
                  <a:pt x="443610" y="650875"/>
                </a:lnTo>
                <a:lnTo>
                  <a:pt x="443610" y="638175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88914" y="2698242"/>
            <a:ext cx="1098550" cy="815975"/>
          </a:xfrm>
          <a:custGeom>
            <a:avLst/>
            <a:gdLst/>
            <a:ahLst/>
            <a:cxnLst/>
            <a:rect l="l" t="t" r="r" b="b"/>
            <a:pathLst>
              <a:path w="1098550" h="815975">
                <a:moveTo>
                  <a:pt x="1073150" y="38100"/>
                </a:moveTo>
                <a:lnTo>
                  <a:pt x="1073150" y="815720"/>
                </a:lnTo>
                <a:lnTo>
                  <a:pt x="1098550" y="815720"/>
                </a:lnTo>
                <a:lnTo>
                  <a:pt x="1098550" y="50800"/>
                </a:lnTo>
                <a:lnTo>
                  <a:pt x="1085850" y="50800"/>
                </a:lnTo>
                <a:lnTo>
                  <a:pt x="1073150" y="38100"/>
                </a:lnTo>
                <a:close/>
              </a:path>
              <a:path w="1098550" h="815975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50800"/>
                </a:lnTo>
                <a:lnTo>
                  <a:pt x="63500" y="50800"/>
                </a:lnTo>
                <a:lnTo>
                  <a:pt x="63500" y="25400"/>
                </a:lnTo>
                <a:lnTo>
                  <a:pt x="76200" y="25400"/>
                </a:lnTo>
                <a:lnTo>
                  <a:pt x="76200" y="0"/>
                </a:lnTo>
                <a:close/>
              </a:path>
              <a:path w="1098550" h="815975">
                <a:moveTo>
                  <a:pt x="76200" y="25400"/>
                </a:moveTo>
                <a:lnTo>
                  <a:pt x="63500" y="25400"/>
                </a:lnTo>
                <a:lnTo>
                  <a:pt x="63500" y="50800"/>
                </a:lnTo>
                <a:lnTo>
                  <a:pt x="76200" y="50800"/>
                </a:lnTo>
                <a:lnTo>
                  <a:pt x="76200" y="25400"/>
                </a:lnTo>
                <a:close/>
              </a:path>
              <a:path w="1098550" h="815975">
                <a:moveTo>
                  <a:pt x="1092835" y="25400"/>
                </a:moveTo>
                <a:lnTo>
                  <a:pt x="76200" y="25400"/>
                </a:lnTo>
                <a:lnTo>
                  <a:pt x="76200" y="50800"/>
                </a:lnTo>
                <a:lnTo>
                  <a:pt x="1073150" y="50800"/>
                </a:lnTo>
                <a:lnTo>
                  <a:pt x="1073150" y="38100"/>
                </a:lnTo>
                <a:lnTo>
                  <a:pt x="1098550" y="38100"/>
                </a:lnTo>
                <a:lnTo>
                  <a:pt x="1098550" y="31114"/>
                </a:lnTo>
                <a:lnTo>
                  <a:pt x="1092835" y="25400"/>
                </a:lnTo>
                <a:close/>
              </a:path>
              <a:path w="1098550" h="815975">
                <a:moveTo>
                  <a:pt x="1098550" y="38100"/>
                </a:moveTo>
                <a:lnTo>
                  <a:pt x="1073150" y="38100"/>
                </a:lnTo>
                <a:lnTo>
                  <a:pt x="1085850" y="50800"/>
                </a:lnTo>
                <a:lnTo>
                  <a:pt x="1098550" y="50800"/>
                </a:lnTo>
                <a:lnTo>
                  <a:pt x="1098550" y="381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7238" y="3198114"/>
            <a:ext cx="76200" cy="316865"/>
          </a:xfrm>
          <a:custGeom>
            <a:avLst/>
            <a:gdLst/>
            <a:ahLst/>
            <a:cxnLst/>
            <a:rect l="l" t="t" r="r" b="b"/>
            <a:pathLst>
              <a:path w="76200" h="316864">
                <a:moveTo>
                  <a:pt x="50800" y="63500"/>
                </a:moveTo>
                <a:lnTo>
                  <a:pt x="25400" y="63500"/>
                </a:lnTo>
                <a:lnTo>
                  <a:pt x="25400" y="316611"/>
                </a:lnTo>
                <a:lnTo>
                  <a:pt x="50800" y="316611"/>
                </a:lnTo>
                <a:lnTo>
                  <a:pt x="50800" y="63500"/>
                </a:lnTo>
                <a:close/>
              </a:path>
              <a:path w="76200" h="316864">
                <a:moveTo>
                  <a:pt x="38100" y="0"/>
                </a:moveTo>
                <a:lnTo>
                  <a:pt x="0" y="76200"/>
                </a:lnTo>
                <a:lnTo>
                  <a:pt x="25400" y="76200"/>
                </a:lnTo>
                <a:lnTo>
                  <a:pt x="2540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16864">
                <a:moveTo>
                  <a:pt x="69850" y="63500"/>
                </a:moveTo>
                <a:lnTo>
                  <a:pt x="50800" y="63500"/>
                </a:lnTo>
                <a:lnTo>
                  <a:pt x="5080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13810" y="2723641"/>
            <a:ext cx="2332990" cy="1163320"/>
          </a:xfrm>
          <a:custGeom>
            <a:avLst/>
            <a:gdLst/>
            <a:ahLst/>
            <a:cxnLst/>
            <a:rect l="l" t="t" r="r" b="b"/>
            <a:pathLst>
              <a:path w="2332990" h="1163320">
                <a:moveTo>
                  <a:pt x="2332736" y="1112520"/>
                </a:moveTo>
                <a:lnTo>
                  <a:pt x="271907" y="1112520"/>
                </a:lnTo>
                <a:lnTo>
                  <a:pt x="271907" y="1111758"/>
                </a:lnTo>
                <a:lnTo>
                  <a:pt x="271907" y="25400"/>
                </a:lnTo>
                <a:lnTo>
                  <a:pt x="518541" y="25400"/>
                </a:lnTo>
                <a:lnTo>
                  <a:pt x="518541" y="12700"/>
                </a:lnTo>
                <a:lnTo>
                  <a:pt x="518541" y="0"/>
                </a:lnTo>
                <a:lnTo>
                  <a:pt x="252222" y="0"/>
                </a:lnTo>
                <a:lnTo>
                  <a:pt x="246507" y="5715"/>
                </a:lnTo>
                <a:lnTo>
                  <a:pt x="246507" y="1111758"/>
                </a:lnTo>
                <a:lnTo>
                  <a:pt x="76200" y="1111758"/>
                </a:lnTo>
                <a:lnTo>
                  <a:pt x="76200" y="1087120"/>
                </a:lnTo>
                <a:lnTo>
                  <a:pt x="76200" y="1086358"/>
                </a:lnTo>
                <a:lnTo>
                  <a:pt x="0" y="1124458"/>
                </a:lnTo>
                <a:lnTo>
                  <a:pt x="749" y="1124851"/>
                </a:lnTo>
                <a:lnTo>
                  <a:pt x="0" y="1125220"/>
                </a:lnTo>
                <a:lnTo>
                  <a:pt x="76200" y="1163320"/>
                </a:lnTo>
                <a:lnTo>
                  <a:pt x="76200" y="1162596"/>
                </a:lnTo>
                <a:lnTo>
                  <a:pt x="76200" y="1137920"/>
                </a:lnTo>
                <a:lnTo>
                  <a:pt x="2332736" y="1137920"/>
                </a:lnTo>
                <a:lnTo>
                  <a:pt x="2332736" y="111252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47238" y="2378201"/>
            <a:ext cx="76200" cy="318135"/>
          </a:xfrm>
          <a:custGeom>
            <a:avLst/>
            <a:gdLst/>
            <a:ahLst/>
            <a:cxnLst/>
            <a:rect l="l" t="t" r="r" b="b"/>
            <a:pathLst>
              <a:path w="76200" h="318135">
                <a:moveTo>
                  <a:pt x="50800" y="63500"/>
                </a:moveTo>
                <a:lnTo>
                  <a:pt x="25400" y="63500"/>
                </a:lnTo>
                <a:lnTo>
                  <a:pt x="25400" y="317754"/>
                </a:lnTo>
                <a:lnTo>
                  <a:pt x="50800" y="317754"/>
                </a:lnTo>
                <a:lnTo>
                  <a:pt x="50800" y="63500"/>
                </a:lnTo>
                <a:close/>
              </a:path>
              <a:path w="76200" h="318135">
                <a:moveTo>
                  <a:pt x="38100" y="0"/>
                </a:moveTo>
                <a:lnTo>
                  <a:pt x="0" y="76200"/>
                </a:lnTo>
                <a:lnTo>
                  <a:pt x="25400" y="76200"/>
                </a:lnTo>
                <a:lnTo>
                  <a:pt x="2540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18135">
                <a:moveTo>
                  <a:pt x="69850" y="63500"/>
                </a:moveTo>
                <a:lnTo>
                  <a:pt x="50800" y="63500"/>
                </a:lnTo>
                <a:lnTo>
                  <a:pt x="5080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19477" y="2115566"/>
            <a:ext cx="438150" cy="415290"/>
          </a:xfrm>
          <a:custGeom>
            <a:avLst/>
            <a:gdLst/>
            <a:ahLst/>
            <a:cxnLst/>
            <a:rect l="l" t="t" r="r" b="b"/>
            <a:pathLst>
              <a:path w="438150" h="415289">
                <a:moveTo>
                  <a:pt x="76200" y="338963"/>
                </a:moveTo>
                <a:lnTo>
                  <a:pt x="0" y="377063"/>
                </a:lnTo>
                <a:lnTo>
                  <a:pt x="76200" y="415163"/>
                </a:lnTo>
                <a:lnTo>
                  <a:pt x="76200" y="389763"/>
                </a:lnTo>
                <a:lnTo>
                  <a:pt x="63500" y="389763"/>
                </a:lnTo>
                <a:lnTo>
                  <a:pt x="63500" y="364363"/>
                </a:lnTo>
                <a:lnTo>
                  <a:pt x="76200" y="364363"/>
                </a:lnTo>
                <a:lnTo>
                  <a:pt x="76200" y="338963"/>
                </a:lnTo>
                <a:close/>
              </a:path>
              <a:path w="438150" h="415289">
                <a:moveTo>
                  <a:pt x="76200" y="364363"/>
                </a:moveTo>
                <a:lnTo>
                  <a:pt x="63500" y="364363"/>
                </a:lnTo>
                <a:lnTo>
                  <a:pt x="63500" y="389763"/>
                </a:lnTo>
                <a:lnTo>
                  <a:pt x="76200" y="389763"/>
                </a:lnTo>
                <a:lnTo>
                  <a:pt x="76200" y="364363"/>
                </a:lnTo>
                <a:close/>
              </a:path>
              <a:path w="438150" h="415289">
                <a:moveTo>
                  <a:pt x="206248" y="364363"/>
                </a:moveTo>
                <a:lnTo>
                  <a:pt x="76200" y="364363"/>
                </a:lnTo>
                <a:lnTo>
                  <a:pt x="76200" y="389763"/>
                </a:lnTo>
                <a:lnTo>
                  <a:pt x="225933" y="389763"/>
                </a:lnTo>
                <a:lnTo>
                  <a:pt x="231648" y="384047"/>
                </a:lnTo>
                <a:lnTo>
                  <a:pt x="231648" y="377063"/>
                </a:lnTo>
                <a:lnTo>
                  <a:pt x="206248" y="377063"/>
                </a:lnTo>
                <a:lnTo>
                  <a:pt x="206248" y="364363"/>
                </a:lnTo>
                <a:close/>
              </a:path>
              <a:path w="438150" h="415289">
                <a:moveTo>
                  <a:pt x="437896" y="0"/>
                </a:moveTo>
                <a:lnTo>
                  <a:pt x="211963" y="0"/>
                </a:lnTo>
                <a:lnTo>
                  <a:pt x="206248" y="5714"/>
                </a:lnTo>
                <a:lnTo>
                  <a:pt x="206248" y="377063"/>
                </a:lnTo>
                <a:lnTo>
                  <a:pt x="218948" y="364363"/>
                </a:lnTo>
                <a:lnTo>
                  <a:pt x="231648" y="364363"/>
                </a:lnTo>
                <a:lnTo>
                  <a:pt x="231648" y="25400"/>
                </a:lnTo>
                <a:lnTo>
                  <a:pt x="218948" y="25400"/>
                </a:lnTo>
                <a:lnTo>
                  <a:pt x="231648" y="12700"/>
                </a:lnTo>
                <a:lnTo>
                  <a:pt x="437896" y="12700"/>
                </a:lnTo>
                <a:lnTo>
                  <a:pt x="437896" y="0"/>
                </a:lnTo>
                <a:close/>
              </a:path>
              <a:path w="438150" h="415289">
                <a:moveTo>
                  <a:pt x="231648" y="364363"/>
                </a:moveTo>
                <a:lnTo>
                  <a:pt x="218948" y="364363"/>
                </a:lnTo>
                <a:lnTo>
                  <a:pt x="206248" y="377063"/>
                </a:lnTo>
                <a:lnTo>
                  <a:pt x="231648" y="377063"/>
                </a:lnTo>
                <a:lnTo>
                  <a:pt x="231648" y="364363"/>
                </a:lnTo>
                <a:close/>
              </a:path>
              <a:path w="438150" h="415289">
                <a:moveTo>
                  <a:pt x="231648" y="12700"/>
                </a:moveTo>
                <a:lnTo>
                  <a:pt x="218948" y="25400"/>
                </a:lnTo>
                <a:lnTo>
                  <a:pt x="231648" y="25400"/>
                </a:lnTo>
                <a:lnTo>
                  <a:pt x="231648" y="12700"/>
                </a:lnTo>
                <a:close/>
              </a:path>
              <a:path w="438150" h="415289">
                <a:moveTo>
                  <a:pt x="437896" y="12700"/>
                </a:moveTo>
                <a:lnTo>
                  <a:pt x="231648" y="12700"/>
                </a:lnTo>
                <a:lnTo>
                  <a:pt x="231648" y="25400"/>
                </a:lnTo>
                <a:lnTo>
                  <a:pt x="437896" y="25400"/>
                </a:lnTo>
                <a:lnTo>
                  <a:pt x="437896" y="127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2905" y="2774442"/>
            <a:ext cx="76200" cy="363220"/>
          </a:xfrm>
          <a:custGeom>
            <a:avLst/>
            <a:gdLst/>
            <a:ahLst/>
            <a:cxnLst/>
            <a:rect l="l" t="t" r="r" b="b"/>
            <a:pathLst>
              <a:path w="76200" h="363219">
                <a:moveTo>
                  <a:pt x="25400" y="287019"/>
                </a:moveTo>
                <a:lnTo>
                  <a:pt x="0" y="287019"/>
                </a:lnTo>
                <a:lnTo>
                  <a:pt x="38100" y="363219"/>
                </a:lnTo>
                <a:lnTo>
                  <a:pt x="69850" y="299719"/>
                </a:lnTo>
                <a:lnTo>
                  <a:pt x="25400" y="299719"/>
                </a:lnTo>
                <a:lnTo>
                  <a:pt x="25400" y="287019"/>
                </a:lnTo>
                <a:close/>
              </a:path>
              <a:path w="76200" h="363219">
                <a:moveTo>
                  <a:pt x="50800" y="0"/>
                </a:moveTo>
                <a:lnTo>
                  <a:pt x="25400" y="0"/>
                </a:lnTo>
                <a:lnTo>
                  <a:pt x="25400" y="299719"/>
                </a:lnTo>
                <a:lnTo>
                  <a:pt x="50800" y="299719"/>
                </a:lnTo>
                <a:lnTo>
                  <a:pt x="50800" y="0"/>
                </a:lnTo>
                <a:close/>
              </a:path>
              <a:path w="76200" h="363219">
                <a:moveTo>
                  <a:pt x="76200" y="287019"/>
                </a:moveTo>
                <a:lnTo>
                  <a:pt x="50800" y="287019"/>
                </a:lnTo>
                <a:lnTo>
                  <a:pt x="50800" y="299719"/>
                </a:lnTo>
                <a:lnTo>
                  <a:pt x="69850" y="299719"/>
                </a:lnTo>
                <a:lnTo>
                  <a:pt x="76200" y="287019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90066" y="722756"/>
            <a:ext cx="39916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02379" algn="l"/>
              </a:tabLst>
            </a:pPr>
            <a:r>
              <a:rPr sz="1500" spc="-37" baseline="2777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500" baseline="2777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994275" y="3637279"/>
            <a:ext cx="4927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3B3938"/>
                </a:solidFill>
                <a:latin typeface="Trebuchet MS"/>
                <a:cs typeface="Trebuchet MS"/>
              </a:rPr>
              <a:t>In</a:t>
            </a:r>
            <a:r>
              <a:rPr sz="1000" b="1" spc="-20" dirty="0">
                <a:solidFill>
                  <a:srgbClr val="3B3938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3B3938"/>
                </a:solidFill>
                <a:latin typeface="Trebuchet MS"/>
                <a:cs typeface="Trebuchet MS"/>
              </a:rPr>
              <a:t>Stock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63792" y="2522931"/>
            <a:ext cx="7366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3B3938"/>
                </a:solidFill>
                <a:latin typeface="Trebuchet MS"/>
                <a:cs typeface="Trebuchet MS"/>
              </a:rPr>
              <a:t>Not</a:t>
            </a:r>
            <a:r>
              <a:rPr sz="1000" b="1" spc="-30" dirty="0">
                <a:solidFill>
                  <a:srgbClr val="3B3938"/>
                </a:solidFill>
                <a:latin typeface="Trebuchet MS"/>
                <a:cs typeface="Trebuchet MS"/>
              </a:rPr>
              <a:t> </a:t>
            </a:r>
            <a:r>
              <a:rPr sz="1000" b="1" dirty="0">
                <a:solidFill>
                  <a:srgbClr val="3B3938"/>
                </a:solidFill>
                <a:latin typeface="Trebuchet MS"/>
                <a:cs typeface="Trebuchet MS"/>
              </a:rPr>
              <a:t>In</a:t>
            </a:r>
            <a:r>
              <a:rPr sz="1000" b="1" spc="-30" dirty="0">
                <a:solidFill>
                  <a:srgbClr val="3B3938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3B3938"/>
                </a:solidFill>
                <a:latin typeface="Trebuchet MS"/>
                <a:cs typeface="Trebuchet MS"/>
              </a:rPr>
              <a:t>Stock</a:t>
            </a:r>
            <a:endParaRPr sz="1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48565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66679"/>
            <a:ext cx="790502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Service</a:t>
            </a:r>
            <a:r>
              <a:rPr spc="-5" dirty="0"/>
              <a:t> </a:t>
            </a:r>
            <a:r>
              <a:rPr spc="-10" dirty="0"/>
              <a:t>Workflow</a:t>
            </a:r>
            <a:r>
              <a:rPr lang="en-US" spc="-10" dirty="0"/>
              <a:t> – Customer Engagement</a:t>
            </a:r>
            <a:endParaRPr spc="-10" dirty="0"/>
          </a:p>
        </p:txBody>
      </p:sp>
      <p:sp>
        <p:nvSpPr>
          <p:cNvPr id="3" name="object 3"/>
          <p:cNvSpPr/>
          <p:nvPr/>
        </p:nvSpPr>
        <p:spPr>
          <a:xfrm>
            <a:off x="1924050" y="1200150"/>
            <a:ext cx="433070" cy="76200"/>
          </a:xfrm>
          <a:custGeom>
            <a:avLst/>
            <a:gdLst/>
            <a:ahLst/>
            <a:cxnLst/>
            <a:rect l="l" t="t" r="r" b="b"/>
            <a:pathLst>
              <a:path w="433069" h="76200">
                <a:moveTo>
                  <a:pt x="356743" y="0"/>
                </a:moveTo>
                <a:lnTo>
                  <a:pt x="356743" y="76200"/>
                </a:lnTo>
                <a:lnTo>
                  <a:pt x="407543" y="50800"/>
                </a:lnTo>
                <a:lnTo>
                  <a:pt x="369443" y="50800"/>
                </a:lnTo>
                <a:lnTo>
                  <a:pt x="369443" y="25400"/>
                </a:lnTo>
                <a:lnTo>
                  <a:pt x="407543" y="25400"/>
                </a:lnTo>
                <a:lnTo>
                  <a:pt x="356743" y="0"/>
                </a:lnTo>
                <a:close/>
              </a:path>
              <a:path w="433069" h="76200">
                <a:moveTo>
                  <a:pt x="356743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356743" y="50800"/>
                </a:lnTo>
                <a:lnTo>
                  <a:pt x="356743" y="25400"/>
                </a:lnTo>
                <a:close/>
              </a:path>
              <a:path w="433069" h="76200">
                <a:moveTo>
                  <a:pt x="407543" y="25400"/>
                </a:moveTo>
                <a:lnTo>
                  <a:pt x="369443" y="25400"/>
                </a:lnTo>
                <a:lnTo>
                  <a:pt x="369443" y="50800"/>
                </a:lnTo>
                <a:lnTo>
                  <a:pt x="407543" y="50800"/>
                </a:lnTo>
                <a:lnTo>
                  <a:pt x="432943" y="38100"/>
                </a:lnTo>
                <a:lnTo>
                  <a:pt x="407543" y="254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03997" y="1225550"/>
            <a:ext cx="469265" cy="650875"/>
          </a:xfrm>
          <a:custGeom>
            <a:avLst/>
            <a:gdLst/>
            <a:ahLst/>
            <a:cxnLst/>
            <a:rect l="l" t="t" r="r" b="b"/>
            <a:pathLst>
              <a:path w="469265" h="650875">
                <a:moveTo>
                  <a:pt x="418210" y="574166"/>
                </a:moveTo>
                <a:lnTo>
                  <a:pt x="392810" y="574166"/>
                </a:lnTo>
                <a:lnTo>
                  <a:pt x="430910" y="650366"/>
                </a:lnTo>
                <a:lnTo>
                  <a:pt x="462660" y="586866"/>
                </a:lnTo>
                <a:lnTo>
                  <a:pt x="418210" y="586866"/>
                </a:lnTo>
                <a:lnTo>
                  <a:pt x="418210" y="574166"/>
                </a:lnTo>
                <a:close/>
              </a:path>
              <a:path w="469265" h="650875">
                <a:moveTo>
                  <a:pt x="418210" y="12700"/>
                </a:moveTo>
                <a:lnTo>
                  <a:pt x="418210" y="586866"/>
                </a:lnTo>
                <a:lnTo>
                  <a:pt x="443610" y="586866"/>
                </a:lnTo>
                <a:lnTo>
                  <a:pt x="443610" y="25400"/>
                </a:lnTo>
                <a:lnTo>
                  <a:pt x="430910" y="25400"/>
                </a:lnTo>
                <a:lnTo>
                  <a:pt x="418210" y="12700"/>
                </a:lnTo>
                <a:close/>
              </a:path>
              <a:path w="469265" h="650875">
                <a:moveTo>
                  <a:pt x="469010" y="574166"/>
                </a:moveTo>
                <a:lnTo>
                  <a:pt x="443610" y="574166"/>
                </a:lnTo>
                <a:lnTo>
                  <a:pt x="443610" y="586866"/>
                </a:lnTo>
                <a:lnTo>
                  <a:pt x="462660" y="586866"/>
                </a:lnTo>
                <a:lnTo>
                  <a:pt x="469010" y="574166"/>
                </a:lnTo>
                <a:close/>
              </a:path>
              <a:path w="469265" h="650875">
                <a:moveTo>
                  <a:pt x="437896" y="0"/>
                </a:moveTo>
                <a:lnTo>
                  <a:pt x="0" y="0"/>
                </a:lnTo>
                <a:lnTo>
                  <a:pt x="0" y="25400"/>
                </a:lnTo>
                <a:lnTo>
                  <a:pt x="418210" y="25400"/>
                </a:lnTo>
                <a:lnTo>
                  <a:pt x="418210" y="12700"/>
                </a:lnTo>
                <a:lnTo>
                  <a:pt x="443610" y="12700"/>
                </a:lnTo>
                <a:lnTo>
                  <a:pt x="443610" y="5714"/>
                </a:lnTo>
                <a:lnTo>
                  <a:pt x="437896" y="0"/>
                </a:lnTo>
                <a:close/>
              </a:path>
              <a:path w="469265" h="650875">
                <a:moveTo>
                  <a:pt x="443610" y="12700"/>
                </a:moveTo>
                <a:lnTo>
                  <a:pt x="418210" y="12700"/>
                </a:lnTo>
                <a:lnTo>
                  <a:pt x="430910" y="25400"/>
                </a:lnTo>
                <a:lnTo>
                  <a:pt x="443610" y="25400"/>
                </a:lnTo>
                <a:lnTo>
                  <a:pt x="443610" y="127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56866" y="988313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Preparation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7105" y="988313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13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Appointment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Booked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marL="10795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Receptionist)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52721" y="988313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1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7053" y="878586"/>
            <a:ext cx="1457325" cy="72136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Post-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Assignment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06818" y="1876805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14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Dispatch</a:t>
            </a:r>
            <a:r>
              <a:rPr sz="1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0">
                <a:solidFill>
                  <a:srgbClr val="FFFFFF"/>
                </a:solidFill>
                <a:latin typeface="Arial"/>
                <a:cs typeface="Arial"/>
              </a:rPr>
              <a:t>Shop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Foreman</a:t>
            </a:r>
            <a:r>
              <a:rPr lang="en-US" sz="1000" spc="-10">
                <a:solidFill>
                  <a:srgbClr val="FFFFFF"/>
                </a:solidFill>
                <a:latin typeface="Arial"/>
                <a:cs typeface="Arial"/>
              </a:rPr>
              <a:t>/Advisor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56866" y="2696717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140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Dispatch</a:t>
            </a:r>
            <a:r>
              <a:rPr sz="1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0">
                <a:solidFill>
                  <a:srgbClr val="FFFFFF"/>
                </a:solidFill>
                <a:latin typeface="Arial"/>
                <a:cs typeface="Arial"/>
              </a:rPr>
              <a:t>Shop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(Shop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Foreman)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6818" y="2696717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Diagnosis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Technician)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47053" y="3515105"/>
            <a:ext cx="1457325" cy="66802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329565" marR="323215" indent="-635" algn="ctr">
              <a:lnSpc>
                <a:spcPct val="100000"/>
              </a:lnSpc>
              <a:spcBef>
                <a:spcPts val="200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Order Authorizations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56866" y="3515105"/>
            <a:ext cx="1457325" cy="66802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189230" marR="182880" algn="ctr">
              <a:lnSpc>
                <a:spcPct val="100000"/>
              </a:lnSpc>
              <a:spcBef>
                <a:spcPts val="200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 Completion</a:t>
            </a:r>
            <a:r>
              <a:rPr sz="10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Stock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2533" y="2210561"/>
            <a:ext cx="1457325" cy="56388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Pick</a:t>
            </a: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Appointment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31970" y="2317242"/>
            <a:ext cx="1457325" cy="840105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94310" marR="187960" algn="ctr">
              <a:lnSpc>
                <a:spcPct val="100000"/>
              </a:lnSpc>
              <a:spcBef>
                <a:spcPts val="27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Stock</a:t>
            </a: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Updates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56866" y="1876805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4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Repairs</a:t>
            </a:r>
            <a:r>
              <a:rPr sz="1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Completed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Technician)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2533" y="3137154"/>
            <a:ext cx="1457325" cy="559435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375"/>
              </a:spcBef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Close</a:t>
            </a:r>
            <a:r>
              <a:rPr sz="1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Order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245110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19905" y="1200150"/>
            <a:ext cx="433070" cy="76200"/>
          </a:xfrm>
          <a:custGeom>
            <a:avLst/>
            <a:gdLst/>
            <a:ahLst/>
            <a:cxnLst/>
            <a:rect l="l" t="t" r="r" b="b"/>
            <a:pathLst>
              <a:path w="433070" h="76200">
                <a:moveTo>
                  <a:pt x="356743" y="0"/>
                </a:moveTo>
                <a:lnTo>
                  <a:pt x="356743" y="76200"/>
                </a:lnTo>
                <a:lnTo>
                  <a:pt x="407543" y="50800"/>
                </a:lnTo>
                <a:lnTo>
                  <a:pt x="369443" y="50800"/>
                </a:lnTo>
                <a:lnTo>
                  <a:pt x="369443" y="25400"/>
                </a:lnTo>
                <a:lnTo>
                  <a:pt x="407543" y="25400"/>
                </a:lnTo>
                <a:lnTo>
                  <a:pt x="356743" y="0"/>
                </a:lnTo>
                <a:close/>
              </a:path>
              <a:path w="433070" h="76200">
                <a:moveTo>
                  <a:pt x="356743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356743" y="50800"/>
                </a:lnTo>
                <a:lnTo>
                  <a:pt x="356743" y="25400"/>
                </a:lnTo>
                <a:close/>
              </a:path>
              <a:path w="433070" h="76200">
                <a:moveTo>
                  <a:pt x="407543" y="25400"/>
                </a:moveTo>
                <a:lnTo>
                  <a:pt x="369443" y="25400"/>
                </a:lnTo>
                <a:lnTo>
                  <a:pt x="369443" y="50800"/>
                </a:lnTo>
                <a:lnTo>
                  <a:pt x="407543" y="50800"/>
                </a:lnTo>
                <a:lnTo>
                  <a:pt x="432943" y="38100"/>
                </a:lnTo>
                <a:lnTo>
                  <a:pt x="407543" y="254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9665" y="1200658"/>
            <a:ext cx="438150" cy="76200"/>
          </a:xfrm>
          <a:custGeom>
            <a:avLst/>
            <a:gdLst/>
            <a:ahLst/>
            <a:cxnLst/>
            <a:rect l="l" t="t" r="r" b="b"/>
            <a:pathLst>
              <a:path w="438150" h="76200">
                <a:moveTo>
                  <a:pt x="361738" y="50782"/>
                </a:moveTo>
                <a:lnTo>
                  <a:pt x="361696" y="76200"/>
                </a:lnTo>
                <a:lnTo>
                  <a:pt x="412496" y="50800"/>
                </a:lnTo>
                <a:lnTo>
                  <a:pt x="374396" y="50800"/>
                </a:lnTo>
                <a:lnTo>
                  <a:pt x="361738" y="50782"/>
                </a:lnTo>
                <a:close/>
              </a:path>
              <a:path w="438150" h="76200">
                <a:moveTo>
                  <a:pt x="361780" y="25382"/>
                </a:moveTo>
                <a:lnTo>
                  <a:pt x="361738" y="50782"/>
                </a:lnTo>
                <a:lnTo>
                  <a:pt x="374396" y="50800"/>
                </a:lnTo>
                <a:lnTo>
                  <a:pt x="374523" y="25400"/>
                </a:lnTo>
                <a:lnTo>
                  <a:pt x="361780" y="25382"/>
                </a:lnTo>
                <a:close/>
              </a:path>
              <a:path w="438150" h="76200">
                <a:moveTo>
                  <a:pt x="361823" y="0"/>
                </a:moveTo>
                <a:lnTo>
                  <a:pt x="361780" y="25382"/>
                </a:lnTo>
                <a:lnTo>
                  <a:pt x="374523" y="25400"/>
                </a:lnTo>
                <a:lnTo>
                  <a:pt x="374396" y="50800"/>
                </a:lnTo>
                <a:lnTo>
                  <a:pt x="412496" y="50800"/>
                </a:lnTo>
                <a:lnTo>
                  <a:pt x="437896" y="38100"/>
                </a:lnTo>
                <a:lnTo>
                  <a:pt x="361823" y="0"/>
                </a:lnTo>
                <a:close/>
              </a:path>
              <a:path w="438150" h="76200">
                <a:moveTo>
                  <a:pt x="0" y="24891"/>
                </a:moveTo>
                <a:lnTo>
                  <a:pt x="0" y="50291"/>
                </a:lnTo>
                <a:lnTo>
                  <a:pt x="361738" y="50782"/>
                </a:lnTo>
                <a:lnTo>
                  <a:pt x="361780" y="25382"/>
                </a:lnTo>
                <a:lnTo>
                  <a:pt x="0" y="24891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97190" y="2378201"/>
            <a:ext cx="76200" cy="318135"/>
          </a:xfrm>
          <a:custGeom>
            <a:avLst/>
            <a:gdLst/>
            <a:ahLst/>
            <a:cxnLst/>
            <a:rect l="l" t="t" r="r" b="b"/>
            <a:pathLst>
              <a:path w="76200" h="318135">
                <a:moveTo>
                  <a:pt x="25400" y="241554"/>
                </a:moveTo>
                <a:lnTo>
                  <a:pt x="0" y="241554"/>
                </a:lnTo>
                <a:lnTo>
                  <a:pt x="38100" y="317754"/>
                </a:lnTo>
                <a:lnTo>
                  <a:pt x="69850" y="254254"/>
                </a:lnTo>
                <a:lnTo>
                  <a:pt x="25400" y="254254"/>
                </a:lnTo>
                <a:lnTo>
                  <a:pt x="25400" y="241554"/>
                </a:lnTo>
                <a:close/>
              </a:path>
              <a:path w="76200" h="318135">
                <a:moveTo>
                  <a:pt x="50800" y="0"/>
                </a:moveTo>
                <a:lnTo>
                  <a:pt x="25400" y="0"/>
                </a:lnTo>
                <a:lnTo>
                  <a:pt x="25400" y="254254"/>
                </a:lnTo>
                <a:lnTo>
                  <a:pt x="50800" y="254254"/>
                </a:lnTo>
                <a:lnTo>
                  <a:pt x="50800" y="0"/>
                </a:lnTo>
                <a:close/>
              </a:path>
              <a:path w="76200" h="318135">
                <a:moveTo>
                  <a:pt x="76200" y="241554"/>
                </a:moveTo>
                <a:lnTo>
                  <a:pt x="50800" y="241554"/>
                </a:lnTo>
                <a:lnTo>
                  <a:pt x="50800" y="254254"/>
                </a:lnTo>
                <a:lnTo>
                  <a:pt x="69850" y="254254"/>
                </a:lnTo>
                <a:lnTo>
                  <a:pt x="76200" y="241554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03997" y="3198114"/>
            <a:ext cx="443865" cy="688975"/>
          </a:xfrm>
          <a:custGeom>
            <a:avLst/>
            <a:gdLst/>
            <a:ahLst/>
            <a:cxnLst/>
            <a:rect l="l" t="t" r="r" b="b"/>
            <a:pathLst>
              <a:path w="443865" h="688975">
                <a:moveTo>
                  <a:pt x="76200" y="612775"/>
                </a:moveTo>
                <a:lnTo>
                  <a:pt x="0" y="650875"/>
                </a:lnTo>
                <a:lnTo>
                  <a:pt x="76200" y="688975"/>
                </a:lnTo>
                <a:lnTo>
                  <a:pt x="76200" y="663575"/>
                </a:lnTo>
                <a:lnTo>
                  <a:pt x="63500" y="663575"/>
                </a:lnTo>
                <a:lnTo>
                  <a:pt x="63500" y="638175"/>
                </a:lnTo>
                <a:lnTo>
                  <a:pt x="76200" y="638175"/>
                </a:lnTo>
                <a:lnTo>
                  <a:pt x="76200" y="612775"/>
                </a:lnTo>
                <a:close/>
              </a:path>
              <a:path w="443865" h="688975">
                <a:moveTo>
                  <a:pt x="76200" y="638175"/>
                </a:moveTo>
                <a:lnTo>
                  <a:pt x="63500" y="638175"/>
                </a:lnTo>
                <a:lnTo>
                  <a:pt x="63500" y="663575"/>
                </a:lnTo>
                <a:lnTo>
                  <a:pt x="76200" y="663575"/>
                </a:lnTo>
                <a:lnTo>
                  <a:pt x="76200" y="638175"/>
                </a:lnTo>
                <a:close/>
              </a:path>
              <a:path w="443865" h="688975">
                <a:moveTo>
                  <a:pt x="418210" y="638175"/>
                </a:moveTo>
                <a:lnTo>
                  <a:pt x="76200" y="638175"/>
                </a:lnTo>
                <a:lnTo>
                  <a:pt x="76200" y="663575"/>
                </a:lnTo>
                <a:lnTo>
                  <a:pt x="437896" y="663575"/>
                </a:lnTo>
                <a:lnTo>
                  <a:pt x="443610" y="657860"/>
                </a:lnTo>
                <a:lnTo>
                  <a:pt x="443610" y="650875"/>
                </a:lnTo>
                <a:lnTo>
                  <a:pt x="418210" y="650875"/>
                </a:lnTo>
                <a:lnTo>
                  <a:pt x="418210" y="638175"/>
                </a:lnTo>
                <a:close/>
              </a:path>
              <a:path w="443865" h="688975">
                <a:moveTo>
                  <a:pt x="443610" y="0"/>
                </a:moveTo>
                <a:lnTo>
                  <a:pt x="418210" y="0"/>
                </a:lnTo>
                <a:lnTo>
                  <a:pt x="418210" y="650875"/>
                </a:lnTo>
                <a:lnTo>
                  <a:pt x="430910" y="638175"/>
                </a:lnTo>
                <a:lnTo>
                  <a:pt x="443610" y="638175"/>
                </a:lnTo>
                <a:lnTo>
                  <a:pt x="443610" y="0"/>
                </a:lnTo>
                <a:close/>
              </a:path>
              <a:path w="443865" h="688975">
                <a:moveTo>
                  <a:pt x="443610" y="638175"/>
                </a:moveTo>
                <a:lnTo>
                  <a:pt x="430910" y="638175"/>
                </a:lnTo>
                <a:lnTo>
                  <a:pt x="418210" y="650875"/>
                </a:lnTo>
                <a:lnTo>
                  <a:pt x="443610" y="650875"/>
                </a:lnTo>
                <a:lnTo>
                  <a:pt x="443610" y="638175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88914" y="2698242"/>
            <a:ext cx="1098550" cy="815975"/>
          </a:xfrm>
          <a:custGeom>
            <a:avLst/>
            <a:gdLst/>
            <a:ahLst/>
            <a:cxnLst/>
            <a:rect l="l" t="t" r="r" b="b"/>
            <a:pathLst>
              <a:path w="1098550" h="815975">
                <a:moveTo>
                  <a:pt x="1073150" y="38100"/>
                </a:moveTo>
                <a:lnTo>
                  <a:pt x="1073150" y="815720"/>
                </a:lnTo>
                <a:lnTo>
                  <a:pt x="1098550" y="815720"/>
                </a:lnTo>
                <a:lnTo>
                  <a:pt x="1098550" y="50800"/>
                </a:lnTo>
                <a:lnTo>
                  <a:pt x="1085850" y="50800"/>
                </a:lnTo>
                <a:lnTo>
                  <a:pt x="1073150" y="38100"/>
                </a:lnTo>
                <a:close/>
              </a:path>
              <a:path w="1098550" h="815975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50800"/>
                </a:lnTo>
                <a:lnTo>
                  <a:pt x="63500" y="50800"/>
                </a:lnTo>
                <a:lnTo>
                  <a:pt x="63500" y="25400"/>
                </a:lnTo>
                <a:lnTo>
                  <a:pt x="76200" y="25400"/>
                </a:lnTo>
                <a:lnTo>
                  <a:pt x="76200" y="0"/>
                </a:lnTo>
                <a:close/>
              </a:path>
              <a:path w="1098550" h="815975">
                <a:moveTo>
                  <a:pt x="76200" y="25400"/>
                </a:moveTo>
                <a:lnTo>
                  <a:pt x="63500" y="25400"/>
                </a:lnTo>
                <a:lnTo>
                  <a:pt x="63500" y="50800"/>
                </a:lnTo>
                <a:lnTo>
                  <a:pt x="76200" y="50800"/>
                </a:lnTo>
                <a:lnTo>
                  <a:pt x="76200" y="25400"/>
                </a:lnTo>
                <a:close/>
              </a:path>
              <a:path w="1098550" h="815975">
                <a:moveTo>
                  <a:pt x="1092835" y="25400"/>
                </a:moveTo>
                <a:lnTo>
                  <a:pt x="76200" y="25400"/>
                </a:lnTo>
                <a:lnTo>
                  <a:pt x="76200" y="50800"/>
                </a:lnTo>
                <a:lnTo>
                  <a:pt x="1073150" y="50800"/>
                </a:lnTo>
                <a:lnTo>
                  <a:pt x="1073150" y="38100"/>
                </a:lnTo>
                <a:lnTo>
                  <a:pt x="1098550" y="38100"/>
                </a:lnTo>
                <a:lnTo>
                  <a:pt x="1098550" y="31114"/>
                </a:lnTo>
                <a:lnTo>
                  <a:pt x="1092835" y="25400"/>
                </a:lnTo>
                <a:close/>
              </a:path>
              <a:path w="1098550" h="815975">
                <a:moveTo>
                  <a:pt x="1098550" y="38100"/>
                </a:moveTo>
                <a:lnTo>
                  <a:pt x="1073150" y="38100"/>
                </a:lnTo>
                <a:lnTo>
                  <a:pt x="1085850" y="50800"/>
                </a:lnTo>
                <a:lnTo>
                  <a:pt x="1098550" y="50800"/>
                </a:lnTo>
                <a:lnTo>
                  <a:pt x="1098550" y="381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7238" y="3198114"/>
            <a:ext cx="76200" cy="316865"/>
          </a:xfrm>
          <a:custGeom>
            <a:avLst/>
            <a:gdLst/>
            <a:ahLst/>
            <a:cxnLst/>
            <a:rect l="l" t="t" r="r" b="b"/>
            <a:pathLst>
              <a:path w="76200" h="316864">
                <a:moveTo>
                  <a:pt x="50800" y="63500"/>
                </a:moveTo>
                <a:lnTo>
                  <a:pt x="25400" y="63500"/>
                </a:lnTo>
                <a:lnTo>
                  <a:pt x="25400" y="316611"/>
                </a:lnTo>
                <a:lnTo>
                  <a:pt x="50800" y="316611"/>
                </a:lnTo>
                <a:lnTo>
                  <a:pt x="50800" y="63500"/>
                </a:lnTo>
                <a:close/>
              </a:path>
              <a:path w="76200" h="316864">
                <a:moveTo>
                  <a:pt x="38100" y="0"/>
                </a:moveTo>
                <a:lnTo>
                  <a:pt x="0" y="76200"/>
                </a:lnTo>
                <a:lnTo>
                  <a:pt x="25400" y="76200"/>
                </a:lnTo>
                <a:lnTo>
                  <a:pt x="2540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16864">
                <a:moveTo>
                  <a:pt x="69850" y="63500"/>
                </a:moveTo>
                <a:lnTo>
                  <a:pt x="50800" y="63500"/>
                </a:lnTo>
                <a:lnTo>
                  <a:pt x="5080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3813809" y="2723642"/>
            <a:ext cx="2332990" cy="1471930"/>
            <a:chOff x="3813809" y="2723642"/>
            <a:chExt cx="2332990" cy="1471930"/>
          </a:xfrm>
        </p:grpSpPr>
        <p:sp>
          <p:nvSpPr>
            <p:cNvPr id="25" name="object 25"/>
            <p:cNvSpPr/>
            <p:nvPr/>
          </p:nvSpPr>
          <p:spPr>
            <a:xfrm>
              <a:off x="3813810" y="2723641"/>
              <a:ext cx="2332990" cy="1163320"/>
            </a:xfrm>
            <a:custGeom>
              <a:avLst/>
              <a:gdLst/>
              <a:ahLst/>
              <a:cxnLst/>
              <a:rect l="l" t="t" r="r" b="b"/>
              <a:pathLst>
                <a:path w="2332990" h="1163320">
                  <a:moveTo>
                    <a:pt x="2332736" y="1112520"/>
                  </a:moveTo>
                  <a:lnTo>
                    <a:pt x="271907" y="1112520"/>
                  </a:lnTo>
                  <a:lnTo>
                    <a:pt x="271907" y="1111758"/>
                  </a:lnTo>
                  <a:lnTo>
                    <a:pt x="271907" y="25400"/>
                  </a:lnTo>
                  <a:lnTo>
                    <a:pt x="518541" y="25400"/>
                  </a:lnTo>
                  <a:lnTo>
                    <a:pt x="518541" y="12700"/>
                  </a:lnTo>
                  <a:lnTo>
                    <a:pt x="518541" y="0"/>
                  </a:lnTo>
                  <a:lnTo>
                    <a:pt x="252222" y="0"/>
                  </a:lnTo>
                  <a:lnTo>
                    <a:pt x="246507" y="5715"/>
                  </a:lnTo>
                  <a:lnTo>
                    <a:pt x="246507" y="1111758"/>
                  </a:lnTo>
                  <a:lnTo>
                    <a:pt x="76200" y="1111758"/>
                  </a:lnTo>
                  <a:lnTo>
                    <a:pt x="76200" y="1087120"/>
                  </a:lnTo>
                  <a:lnTo>
                    <a:pt x="76200" y="1086358"/>
                  </a:lnTo>
                  <a:lnTo>
                    <a:pt x="0" y="1124458"/>
                  </a:lnTo>
                  <a:lnTo>
                    <a:pt x="749" y="1124851"/>
                  </a:lnTo>
                  <a:lnTo>
                    <a:pt x="0" y="1125220"/>
                  </a:lnTo>
                  <a:lnTo>
                    <a:pt x="76200" y="1163320"/>
                  </a:lnTo>
                  <a:lnTo>
                    <a:pt x="76200" y="1162596"/>
                  </a:lnTo>
                  <a:lnTo>
                    <a:pt x="76200" y="1137920"/>
                  </a:lnTo>
                  <a:lnTo>
                    <a:pt x="2332736" y="1137920"/>
                  </a:lnTo>
                  <a:lnTo>
                    <a:pt x="2332736" y="1112520"/>
                  </a:lnTo>
                  <a:close/>
                </a:path>
              </a:pathLst>
            </a:custGeom>
            <a:solidFill>
              <a:srgbClr val="DE3A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64885" y="3941826"/>
              <a:ext cx="532130" cy="241300"/>
            </a:xfrm>
            <a:custGeom>
              <a:avLst/>
              <a:gdLst/>
              <a:ahLst/>
              <a:cxnLst/>
              <a:rect l="l" t="t" r="r" b="b"/>
              <a:pathLst>
                <a:path w="532129" h="241300">
                  <a:moveTo>
                    <a:pt x="265938" y="0"/>
                  </a:moveTo>
                  <a:lnTo>
                    <a:pt x="204980" y="3179"/>
                  </a:lnTo>
                  <a:lnTo>
                    <a:pt x="149012" y="12236"/>
                  </a:lnTo>
                  <a:lnTo>
                    <a:pt x="99633" y="26448"/>
                  </a:lnTo>
                  <a:lnTo>
                    <a:pt x="58442" y="45092"/>
                  </a:lnTo>
                  <a:lnTo>
                    <a:pt x="27041" y="67446"/>
                  </a:lnTo>
                  <a:lnTo>
                    <a:pt x="0" y="120396"/>
                  </a:lnTo>
                  <a:lnTo>
                    <a:pt x="7026" y="148003"/>
                  </a:lnTo>
                  <a:lnTo>
                    <a:pt x="58442" y="195699"/>
                  </a:lnTo>
                  <a:lnTo>
                    <a:pt x="99633" y="214343"/>
                  </a:lnTo>
                  <a:lnTo>
                    <a:pt x="149012" y="228555"/>
                  </a:lnTo>
                  <a:lnTo>
                    <a:pt x="204980" y="237612"/>
                  </a:lnTo>
                  <a:lnTo>
                    <a:pt x="265938" y="240792"/>
                  </a:lnTo>
                  <a:lnTo>
                    <a:pt x="326895" y="237612"/>
                  </a:lnTo>
                  <a:lnTo>
                    <a:pt x="382863" y="228555"/>
                  </a:lnTo>
                  <a:lnTo>
                    <a:pt x="432242" y="214343"/>
                  </a:lnTo>
                  <a:lnTo>
                    <a:pt x="473433" y="195699"/>
                  </a:lnTo>
                  <a:lnTo>
                    <a:pt x="504834" y="173345"/>
                  </a:lnTo>
                  <a:lnTo>
                    <a:pt x="531876" y="120396"/>
                  </a:lnTo>
                  <a:lnTo>
                    <a:pt x="524849" y="92788"/>
                  </a:lnTo>
                  <a:lnTo>
                    <a:pt x="473433" y="45092"/>
                  </a:lnTo>
                  <a:lnTo>
                    <a:pt x="432242" y="26448"/>
                  </a:lnTo>
                  <a:lnTo>
                    <a:pt x="382863" y="12236"/>
                  </a:lnTo>
                  <a:lnTo>
                    <a:pt x="326895" y="3179"/>
                  </a:lnTo>
                  <a:lnTo>
                    <a:pt x="265938" y="0"/>
                  </a:lnTo>
                  <a:close/>
                </a:path>
              </a:pathLst>
            </a:custGeom>
            <a:solidFill>
              <a:srgbClr val="3B3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64885" y="3941826"/>
              <a:ext cx="532130" cy="241300"/>
            </a:xfrm>
            <a:custGeom>
              <a:avLst/>
              <a:gdLst/>
              <a:ahLst/>
              <a:cxnLst/>
              <a:rect l="l" t="t" r="r" b="b"/>
              <a:pathLst>
                <a:path w="532129" h="241300">
                  <a:moveTo>
                    <a:pt x="0" y="120396"/>
                  </a:moveTo>
                  <a:lnTo>
                    <a:pt x="27041" y="67446"/>
                  </a:lnTo>
                  <a:lnTo>
                    <a:pt x="58442" y="45092"/>
                  </a:lnTo>
                  <a:lnTo>
                    <a:pt x="99633" y="26448"/>
                  </a:lnTo>
                  <a:lnTo>
                    <a:pt x="149012" y="12236"/>
                  </a:lnTo>
                  <a:lnTo>
                    <a:pt x="204980" y="3179"/>
                  </a:lnTo>
                  <a:lnTo>
                    <a:pt x="265938" y="0"/>
                  </a:lnTo>
                  <a:lnTo>
                    <a:pt x="326895" y="3179"/>
                  </a:lnTo>
                  <a:lnTo>
                    <a:pt x="382863" y="12236"/>
                  </a:lnTo>
                  <a:lnTo>
                    <a:pt x="432242" y="26448"/>
                  </a:lnTo>
                  <a:lnTo>
                    <a:pt x="473433" y="45092"/>
                  </a:lnTo>
                  <a:lnTo>
                    <a:pt x="504834" y="67446"/>
                  </a:lnTo>
                  <a:lnTo>
                    <a:pt x="531876" y="120396"/>
                  </a:lnTo>
                  <a:lnTo>
                    <a:pt x="524849" y="148003"/>
                  </a:lnTo>
                  <a:lnTo>
                    <a:pt x="473433" y="195699"/>
                  </a:lnTo>
                  <a:lnTo>
                    <a:pt x="432242" y="214343"/>
                  </a:lnTo>
                  <a:lnTo>
                    <a:pt x="382863" y="228555"/>
                  </a:lnTo>
                  <a:lnTo>
                    <a:pt x="326895" y="237612"/>
                  </a:lnTo>
                  <a:lnTo>
                    <a:pt x="265938" y="240792"/>
                  </a:lnTo>
                  <a:lnTo>
                    <a:pt x="204980" y="237612"/>
                  </a:lnTo>
                  <a:lnTo>
                    <a:pt x="149012" y="228555"/>
                  </a:lnTo>
                  <a:lnTo>
                    <a:pt x="99633" y="214343"/>
                  </a:lnTo>
                  <a:lnTo>
                    <a:pt x="58442" y="195699"/>
                  </a:lnTo>
                  <a:lnTo>
                    <a:pt x="27041" y="173345"/>
                  </a:lnTo>
                  <a:lnTo>
                    <a:pt x="0" y="120396"/>
                  </a:lnTo>
                  <a:close/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047238" y="2378201"/>
            <a:ext cx="76200" cy="318135"/>
          </a:xfrm>
          <a:custGeom>
            <a:avLst/>
            <a:gdLst/>
            <a:ahLst/>
            <a:cxnLst/>
            <a:rect l="l" t="t" r="r" b="b"/>
            <a:pathLst>
              <a:path w="76200" h="318135">
                <a:moveTo>
                  <a:pt x="50800" y="63500"/>
                </a:moveTo>
                <a:lnTo>
                  <a:pt x="25400" y="63500"/>
                </a:lnTo>
                <a:lnTo>
                  <a:pt x="25400" y="317754"/>
                </a:lnTo>
                <a:lnTo>
                  <a:pt x="50800" y="317754"/>
                </a:lnTo>
                <a:lnTo>
                  <a:pt x="50800" y="63500"/>
                </a:lnTo>
                <a:close/>
              </a:path>
              <a:path w="76200" h="318135">
                <a:moveTo>
                  <a:pt x="38100" y="0"/>
                </a:moveTo>
                <a:lnTo>
                  <a:pt x="0" y="76200"/>
                </a:lnTo>
                <a:lnTo>
                  <a:pt x="25400" y="76200"/>
                </a:lnTo>
                <a:lnTo>
                  <a:pt x="2540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18135">
                <a:moveTo>
                  <a:pt x="69850" y="63500"/>
                </a:moveTo>
                <a:lnTo>
                  <a:pt x="50800" y="63500"/>
                </a:lnTo>
                <a:lnTo>
                  <a:pt x="5080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19477" y="2115566"/>
            <a:ext cx="438150" cy="415290"/>
          </a:xfrm>
          <a:custGeom>
            <a:avLst/>
            <a:gdLst/>
            <a:ahLst/>
            <a:cxnLst/>
            <a:rect l="l" t="t" r="r" b="b"/>
            <a:pathLst>
              <a:path w="438150" h="415289">
                <a:moveTo>
                  <a:pt x="76200" y="338963"/>
                </a:moveTo>
                <a:lnTo>
                  <a:pt x="0" y="377063"/>
                </a:lnTo>
                <a:lnTo>
                  <a:pt x="76200" y="415163"/>
                </a:lnTo>
                <a:lnTo>
                  <a:pt x="76200" y="389763"/>
                </a:lnTo>
                <a:lnTo>
                  <a:pt x="63500" y="389763"/>
                </a:lnTo>
                <a:lnTo>
                  <a:pt x="63500" y="364363"/>
                </a:lnTo>
                <a:lnTo>
                  <a:pt x="76200" y="364363"/>
                </a:lnTo>
                <a:lnTo>
                  <a:pt x="76200" y="338963"/>
                </a:lnTo>
                <a:close/>
              </a:path>
              <a:path w="438150" h="415289">
                <a:moveTo>
                  <a:pt x="76200" y="364363"/>
                </a:moveTo>
                <a:lnTo>
                  <a:pt x="63500" y="364363"/>
                </a:lnTo>
                <a:lnTo>
                  <a:pt x="63500" y="389763"/>
                </a:lnTo>
                <a:lnTo>
                  <a:pt x="76200" y="389763"/>
                </a:lnTo>
                <a:lnTo>
                  <a:pt x="76200" y="364363"/>
                </a:lnTo>
                <a:close/>
              </a:path>
              <a:path w="438150" h="415289">
                <a:moveTo>
                  <a:pt x="206248" y="364363"/>
                </a:moveTo>
                <a:lnTo>
                  <a:pt x="76200" y="364363"/>
                </a:lnTo>
                <a:lnTo>
                  <a:pt x="76200" y="389763"/>
                </a:lnTo>
                <a:lnTo>
                  <a:pt x="225933" y="389763"/>
                </a:lnTo>
                <a:lnTo>
                  <a:pt x="231648" y="384047"/>
                </a:lnTo>
                <a:lnTo>
                  <a:pt x="231648" y="377063"/>
                </a:lnTo>
                <a:lnTo>
                  <a:pt x="206248" y="377063"/>
                </a:lnTo>
                <a:lnTo>
                  <a:pt x="206248" y="364363"/>
                </a:lnTo>
                <a:close/>
              </a:path>
              <a:path w="438150" h="415289">
                <a:moveTo>
                  <a:pt x="437896" y="0"/>
                </a:moveTo>
                <a:lnTo>
                  <a:pt x="211963" y="0"/>
                </a:lnTo>
                <a:lnTo>
                  <a:pt x="206248" y="5714"/>
                </a:lnTo>
                <a:lnTo>
                  <a:pt x="206248" y="377063"/>
                </a:lnTo>
                <a:lnTo>
                  <a:pt x="218948" y="364363"/>
                </a:lnTo>
                <a:lnTo>
                  <a:pt x="231648" y="364363"/>
                </a:lnTo>
                <a:lnTo>
                  <a:pt x="231648" y="25400"/>
                </a:lnTo>
                <a:lnTo>
                  <a:pt x="218948" y="25400"/>
                </a:lnTo>
                <a:lnTo>
                  <a:pt x="231648" y="12700"/>
                </a:lnTo>
                <a:lnTo>
                  <a:pt x="437896" y="12700"/>
                </a:lnTo>
                <a:lnTo>
                  <a:pt x="437896" y="0"/>
                </a:lnTo>
                <a:close/>
              </a:path>
              <a:path w="438150" h="415289">
                <a:moveTo>
                  <a:pt x="231648" y="364363"/>
                </a:moveTo>
                <a:lnTo>
                  <a:pt x="218948" y="364363"/>
                </a:lnTo>
                <a:lnTo>
                  <a:pt x="206248" y="377063"/>
                </a:lnTo>
                <a:lnTo>
                  <a:pt x="231648" y="377063"/>
                </a:lnTo>
                <a:lnTo>
                  <a:pt x="231648" y="364363"/>
                </a:lnTo>
                <a:close/>
              </a:path>
              <a:path w="438150" h="415289">
                <a:moveTo>
                  <a:pt x="231648" y="12700"/>
                </a:moveTo>
                <a:lnTo>
                  <a:pt x="218948" y="25400"/>
                </a:lnTo>
                <a:lnTo>
                  <a:pt x="231648" y="25400"/>
                </a:lnTo>
                <a:lnTo>
                  <a:pt x="231648" y="12700"/>
                </a:lnTo>
                <a:close/>
              </a:path>
              <a:path w="438150" h="415289">
                <a:moveTo>
                  <a:pt x="437896" y="12700"/>
                </a:moveTo>
                <a:lnTo>
                  <a:pt x="231648" y="12700"/>
                </a:lnTo>
                <a:lnTo>
                  <a:pt x="231648" y="25400"/>
                </a:lnTo>
                <a:lnTo>
                  <a:pt x="437896" y="25400"/>
                </a:lnTo>
                <a:lnTo>
                  <a:pt x="437896" y="127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2905" y="2774442"/>
            <a:ext cx="76200" cy="363220"/>
          </a:xfrm>
          <a:custGeom>
            <a:avLst/>
            <a:gdLst/>
            <a:ahLst/>
            <a:cxnLst/>
            <a:rect l="l" t="t" r="r" b="b"/>
            <a:pathLst>
              <a:path w="76200" h="363219">
                <a:moveTo>
                  <a:pt x="25400" y="287019"/>
                </a:moveTo>
                <a:lnTo>
                  <a:pt x="0" y="287019"/>
                </a:lnTo>
                <a:lnTo>
                  <a:pt x="38100" y="363219"/>
                </a:lnTo>
                <a:lnTo>
                  <a:pt x="69850" y="299719"/>
                </a:lnTo>
                <a:lnTo>
                  <a:pt x="25400" y="299719"/>
                </a:lnTo>
                <a:lnTo>
                  <a:pt x="25400" y="287019"/>
                </a:lnTo>
                <a:close/>
              </a:path>
              <a:path w="76200" h="363219">
                <a:moveTo>
                  <a:pt x="50800" y="0"/>
                </a:moveTo>
                <a:lnTo>
                  <a:pt x="25400" y="0"/>
                </a:lnTo>
                <a:lnTo>
                  <a:pt x="25400" y="299719"/>
                </a:lnTo>
                <a:lnTo>
                  <a:pt x="50800" y="299719"/>
                </a:lnTo>
                <a:lnTo>
                  <a:pt x="50800" y="0"/>
                </a:lnTo>
                <a:close/>
              </a:path>
              <a:path w="76200" h="363219">
                <a:moveTo>
                  <a:pt x="76200" y="287019"/>
                </a:moveTo>
                <a:lnTo>
                  <a:pt x="50800" y="287019"/>
                </a:lnTo>
                <a:lnTo>
                  <a:pt x="50800" y="299719"/>
                </a:lnTo>
                <a:lnTo>
                  <a:pt x="69850" y="299719"/>
                </a:lnTo>
                <a:lnTo>
                  <a:pt x="76200" y="287019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911605" y="672337"/>
            <a:ext cx="558800" cy="266700"/>
            <a:chOff x="911605" y="672337"/>
            <a:chExt cx="558800" cy="266700"/>
          </a:xfrm>
        </p:grpSpPr>
        <p:sp>
          <p:nvSpPr>
            <p:cNvPr id="32" name="object 32"/>
            <p:cNvSpPr/>
            <p:nvPr/>
          </p:nvSpPr>
          <p:spPr>
            <a:xfrm>
              <a:off x="924305" y="685037"/>
              <a:ext cx="533400" cy="241300"/>
            </a:xfrm>
            <a:custGeom>
              <a:avLst/>
              <a:gdLst/>
              <a:ahLst/>
              <a:cxnLst/>
              <a:rect l="l" t="t" r="r" b="b"/>
              <a:pathLst>
                <a:path w="533400" h="241300">
                  <a:moveTo>
                    <a:pt x="266700" y="0"/>
                  </a:moveTo>
                  <a:lnTo>
                    <a:pt x="205548" y="3176"/>
                  </a:lnTo>
                  <a:lnTo>
                    <a:pt x="149411" y="12227"/>
                  </a:lnTo>
                  <a:lnTo>
                    <a:pt x="99892" y="26432"/>
                  </a:lnTo>
                  <a:lnTo>
                    <a:pt x="58590" y="45071"/>
                  </a:lnTo>
                  <a:lnTo>
                    <a:pt x="27107" y="67424"/>
                  </a:lnTo>
                  <a:lnTo>
                    <a:pt x="0" y="120396"/>
                  </a:lnTo>
                  <a:lnTo>
                    <a:pt x="7043" y="148019"/>
                  </a:lnTo>
                  <a:lnTo>
                    <a:pt x="58590" y="195720"/>
                  </a:lnTo>
                  <a:lnTo>
                    <a:pt x="99892" y="214359"/>
                  </a:lnTo>
                  <a:lnTo>
                    <a:pt x="149411" y="228564"/>
                  </a:lnTo>
                  <a:lnTo>
                    <a:pt x="205548" y="237615"/>
                  </a:lnTo>
                  <a:lnTo>
                    <a:pt x="266700" y="240791"/>
                  </a:lnTo>
                  <a:lnTo>
                    <a:pt x="327859" y="237615"/>
                  </a:lnTo>
                  <a:lnTo>
                    <a:pt x="383999" y="228564"/>
                  </a:lnTo>
                  <a:lnTo>
                    <a:pt x="433518" y="214359"/>
                  </a:lnTo>
                  <a:lnTo>
                    <a:pt x="474817" y="195720"/>
                  </a:lnTo>
                  <a:lnTo>
                    <a:pt x="506296" y="173367"/>
                  </a:lnTo>
                  <a:lnTo>
                    <a:pt x="533400" y="120396"/>
                  </a:lnTo>
                  <a:lnTo>
                    <a:pt x="526357" y="92772"/>
                  </a:lnTo>
                  <a:lnTo>
                    <a:pt x="474817" y="45071"/>
                  </a:lnTo>
                  <a:lnTo>
                    <a:pt x="433518" y="26432"/>
                  </a:lnTo>
                  <a:lnTo>
                    <a:pt x="383999" y="12227"/>
                  </a:lnTo>
                  <a:lnTo>
                    <a:pt x="327859" y="3176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3B3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4305" y="685037"/>
              <a:ext cx="533400" cy="241300"/>
            </a:xfrm>
            <a:custGeom>
              <a:avLst/>
              <a:gdLst/>
              <a:ahLst/>
              <a:cxnLst/>
              <a:rect l="l" t="t" r="r" b="b"/>
              <a:pathLst>
                <a:path w="533400" h="241300">
                  <a:moveTo>
                    <a:pt x="0" y="120396"/>
                  </a:moveTo>
                  <a:lnTo>
                    <a:pt x="27107" y="67424"/>
                  </a:lnTo>
                  <a:lnTo>
                    <a:pt x="58590" y="45071"/>
                  </a:lnTo>
                  <a:lnTo>
                    <a:pt x="99892" y="26432"/>
                  </a:lnTo>
                  <a:lnTo>
                    <a:pt x="149411" y="12227"/>
                  </a:lnTo>
                  <a:lnTo>
                    <a:pt x="205548" y="3176"/>
                  </a:lnTo>
                  <a:lnTo>
                    <a:pt x="266700" y="0"/>
                  </a:lnTo>
                  <a:lnTo>
                    <a:pt x="327859" y="3176"/>
                  </a:lnTo>
                  <a:lnTo>
                    <a:pt x="383999" y="12227"/>
                  </a:lnTo>
                  <a:lnTo>
                    <a:pt x="433518" y="26432"/>
                  </a:lnTo>
                  <a:lnTo>
                    <a:pt x="474817" y="45071"/>
                  </a:lnTo>
                  <a:lnTo>
                    <a:pt x="506296" y="67424"/>
                  </a:lnTo>
                  <a:lnTo>
                    <a:pt x="533400" y="120396"/>
                  </a:lnTo>
                  <a:lnTo>
                    <a:pt x="526357" y="148019"/>
                  </a:lnTo>
                  <a:lnTo>
                    <a:pt x="474817" y="195720"/>
                  </a:lnTo>
                  <a:lnTo>
                    <a:pt x="433518" y="214359"/>
                  </a:lnTo>
                  <a:lnTo>
                    <a:pt x="383999" y="228564"/>
                  </a:lnTo>
                  <a:lnTo>
                    <a:pt x="327859" y="237615"/>
                  </a:lnTo>
                  <a:lnTo>
                    <a:pt x="266700" y="240791"/>
                  </a:lnTo>
                  <a:lnTo>
                    <a:pt x="205548" y="237615"/>
                  </a:lnTo>
                  <a:lnTo>
                    <a:pt x="149411" y="228564"/>
                  </a:lnTo>
                  <a:lnTo>
                    <a:pt x="99892" y="214359"/>
                  </a:lnTo>
                  <a:lnTo>
                    <a:pt x="58590" y="195720"/>
                  </a:lnTo>
                  <a:lnTo>
                    <a:pt x="27107" y="173367"/>
                  </a:lnTo>
                  <a:lnTo>
                    <a:pt x="0" y="12039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4701794" y="681481"/>
            <a:ext cx="557530" cy="266700"/>
            <a:chOff x="4701794" y="681481"/>
            <a:chExt cx="557530" cy="266700"/>
          </a:xfrm>
        </p:grpSpPr>
        <p:sp>
          <p:nvSpPr>
            <p:cNvPr id="35" name="object 35"/>
            <p:cNvSpPr/>
            <p:nvPr/>
          </p:nvSpPr>
          <p:spPr>
            <a:xfrm>
              <a:off x="4714494" y="694181"/>
              <a:ext cx="532130" cy="241300"/>
            </a:xfrm>
            <a:custGeom>
              <a:avLst/>
              <a:gdLst/>
              <a:ahLst/>
              <a:cxnLst/>
              <a:rect l="l" t="t" r="r" b="b"/>
              <a:pathLst>
                <a:path w="532129" h="241300">
                  <a:moveTo>
                    <a:pt x="265938" y="0"/>
                  </a:moveTo>
                  <a:lnTo>
                    <a:pt x="204980" y="3176"/>
                  </a:lnTo>
                  <a:lnTo>
                    <a:pt x="149012" y="12227"/>
                  </a:lnTo>
                  <a:lnTo>
                    <a:pt x="99633" y="26432"/>
                  </a:lnTo>
                  <a:lnTo>
                    <a:pt x="58442" y="45071"/>
                  </a:lnTo>
                  <a:lnTo>
                    <a:pt x="27041" y="67424"/>
                  </a:lnTo>
                  <a:lnTo>
                    <a:pt x="0" y="120395"/>
                  </a:lnTo>
                  <a:lnTo>
                    <a:pt x="7026" y="148019"/>
                  </a:lnTo>
                  <a:lnTo>
                    <a:pt x="58442" y="195720"/>
                  </a:lnTo>
                  <a:lnTo>
                    <a:pt x="99633" y="214359"/>
                  </a:lnTo>
                  <a:lnTo>
                    <a:pt x="149012" y="228564"/>
                  </a:lnTo>
                  <a:lnTo>
                    <a:pt x="204980" y="237615"/>
                  </a:lnTo>
                  <a:lnTo>
                    <a:pt x="265938" y="240791"/>
                  </a:lnTo>
                  <a:lnTo>
                    <a:pt x="326895" y="237615"/>
                  </a:lnTo>
                  <a:lnTo>
                    <a:pt x="382863" y="228564"/>
                  </a:lnTo>
                  <a:lnTo>
                    <a:pt x="432242" y="214359"/>
                  </a:lnTo>
                  <a:lnTo>
                    <a:pt x="473433" y="195720"/>
                  </a:lnTo>
                  <a:lnTo>
                    <a:pt x="504834" y="173367"/>
                  </a:lnTo>
                  <a:lnTo>
                    <a:pt x="531876" y="120395"/>
                  </a:lnTo>
                  <a:lnTo>
                    <a:pt x="524849" y="92772"/>
                  </a:lnTo>
                  <a:lnTo>
                    <a:pt x="473433" y="45071"/>
                  </a:lnTo>
                  <a:lnTo>
                    <a:pt x="432242" y="26432"/>
                  </a:lnTo>
                  <a:lnTo>
                    <a:pt x="382863" y="12227"/>
                  </a:lnTo>
                  <a:lnTo>
                    <a:pt x="326895" y="3176"/>
                  </a:lnTo>
                  <a:lnTo>
                    <a:pt x="265938" y="0"/>
                  </a:lnTo>
                  <a:close/>
                </a:path>
              </a:pathLst>
            </a:custGeom>
            <a:solidFill>
              <a:srgbClr val="3B3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14494" y="694181"/>
              <a:ext cx="532130" cy="241300"/>
            </a:xfrm>
            <a:custGeom>
              <a:avLst/>
              <a:gdLst/>
              <a:ahLst/>
              <a:cxnLst/>
              <a:rect l="l" t="t" r="r" b="b"/>
              <a:pathLst>
                <a:path w="532129" h="241300">
                  <a:moveTo>
                    <a:pt x="0" y="120395"/>
                  </a:moveTo>
                  <a:lnTo>
                    <a:pt x="27041" y="67424"/>
                  </a:lnTo>
                  <a:lnTo>
                    <a:pt x="58442" y="45071"/>
                  </a:lnTo>
                  <a:lnTo>
                    <a:pt x="99633" y="26432"/>
                  </a:lnTo>
                  <a:lnTo>
                    <a:pt x="149012" y="12227"/>
                  </a:lnTo>
                  <a:lnTo>
                    <a:pt x="204980" y="3176"/>
                  </a:lnTo>
                  <a:lnTo>
                    <a:pt x="265938" y="0"/>
                  </a:lnTo>
                  <a:lnTo>
                    <a:pt x="326895" y="3176"/>
                  </a:lnTo>
                  <a:lnTo>
                    <a:pt x="382863" y="12227"/>
                  </a:lnTo>
                  <a:lnTo>
                    <a:pt x="432242" y="26432"/>
                  </a:lnTo>
                  <a:lnTo>
                    <a:pt x="473433" y="45071"/>
                  </a:lnTo>
                  <a:lnTo>
                    <a:pt x="504834" y="67424"/>
                  </a:lnTo>
                  <a:lnTo>
                    <a:pt x="531876" y="120395"/>
                  </a:lnTo>
                  <a:lnTo>
                    <a:pt x="524849" y="148019"/>
                  </a:lnTo>
                  <a:lnTo>
                    <a:pt x="473433" y="195720"/>
                  </a:lnTo>
                  <a:lnTo>
                    <a:pt x="432242" y="214359"/>
                  </a:lnTo>
                  <a:lnTo>
                    <a:pt x="382863" y="228564"/>
                  </a:lnTo>
                  <a:lnTo>
                    <a:pt x="326895" y="237615"/>
                  </a:lnTo>
                  <a:lnTo>
                    <a:pt x="265938" y="240791"/>
                  </a:lnTo>
                  <a:lnTo>
                    <a:pt x="204980" y="237615"/>
                  </a:lnTo>
                  <a:lnTo>
                    <a:pt x="149012" y="228564"/>
                  </a:lnTo>
                  <a:lnTo>
                    <a:pt x="99633" y="214359"/>
                  </a:lnTo>
                  <a:lnTo>
                    <a:pt x="58442" y="195720"/>
                  </a:lnTo>
                  <a:lnTo>
                    <a:pt x="27041" y="173367"/>
                  </a:lnTo>
                  <a:lnTo>
                    <a:pt x="0" y="12039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090066" y="722756"/>
            <a:ext cx="39916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02379" algn="l"/>
              </a:tabLst>
            </a:pPr>
            <a:r>
              <a:rPr sz="1500" spc="-37" baseline="2777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500" baseline="2777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730621" y="3971035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4758182" y="2014982"/>
            <a:ext cx="557530" cy="266700"/>
            <a:chOff x="4758182" y="2014982"/>
            <a:chExt cx="557530" cy="266700"/>
          </a:xfrm>
        </p:grpSpPr>
        <p:sp>
          <p:nvSpPr>
            <p:cNvPr id="40" name="object 40"/>
            <p:cNvSpPr/>
            <p:nvPr/>
          </p:nvSpPr>
          <p:spPr>
            <a:xfrm>
              <a:off x="4770882" y="2027682"/>
              <a:ext cx="532130" cy="241300"/>
            </a:xfrm>
            <a:custGeom>
              <a:avLst/>
              <a:gdLst/>
              <a:ahLst/>
              <a:cxnLst/>
              <a:rect l="l" t="t" r="r" b="b"/>
              <a:pathLst>
                <a:path w="532129" h="241300">
                  <a:moveTo>
                    <a:pt x="265938" y="0"/>
                  </a:moveTo>
                  <a:lnTo>
                    <a:pt x="204980" y="3176"/>
                  </a:lnTo>
                  <a:lnTo>
                    <a:pt x="149012" y="12227"/>
                  </a:lnTo>
                  <a:lnTo>
                    <a:pt x="99633" y="26432"/>
                  </a:lnTo>
                  <a:lnTo>
                    <a:pt x="58442" y="45071"/>
                  </a:lnTo>
                  <a:lnTo>
                    <a:pt x="27041" y="67424"/>
                  </a:lnTo>
                  <a:lnTo>
                    <a:pt x="0" y="120395"/>
                  </a:lnTo>
                  <a:lnTo>
                    <a:pt x="7026" y="148019"/>
                  </a:lnTo>
                  <a:lnTo>
                    <a:pt x="58442" y="195720"/>
                  </a:lnTo>
                  <a:lnTo>
                    <a:pt x="99633" y="214359"/>
                  </a:lnTo>
                  <a:lnTo>
                    <a:pt x="149012" y="228564"/>
                  </a:lnTo>
                  <a:lnTo>
                    <a:pt x="204980" y="237615"/>
                  </a:lnTo>
                  <a:lnTo>
                    <a:pt x="265938" y="240792"/>
                  </a:lnTo>
                  <a:lnTo>
                    <a:pt x="326895" y="237615"/>
                  </a:lnTo>
                  <a:lnTo>
                    <a:pt x="382863" y="228564"/>
                  </a:lnTo>
                  <a:lnTo>
                    <a:pt x="432242" y="214359"/>
                  </a:lnTo>
                  <a:lnTo>
                    <a:pt x="473433" y="195720"/>
                  </a:lnTo>
                  <a:lnTo>
                    <a:pt x="504834" y="173367"/>
                  </a:lnTo>
                  <a:lnTo>
                    <a:pt x="531876" y="120395"/>
                  </a:lnTo>
                  <a:lnTo>
                    <a:pt x="524849" y="92772"/>
                  </a:lnTo>
                  <a:lnTo>
                    <a:pt x="473433" y="45071"/>
                  </a:lnTo>
                  <a:lnTo>
                    <a:pt x="432242" y="26432"/>
                  </a:lnTo>
                  <a:lnTo>
                    <a:pt x="382863" y="12227"/>
                  </a:lnTo>
                  <a:lnTo>
                    <a:pt x="326895" y="3176"/>
                  </a:lnTo>
                  <a:lnTo>
                    <a:pt x="265938" y="0"/>
                  </a:lnTo>
                  <a:close/>
                </a:path>
              </a:pathLst>
            </a:custGeom>
            <a:solidFill>
              <a:srgbClr val="3B3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770882" y="2027682"/>
              <a:ext cx="532130" cy="241300"/>
            </a:xfrm>
            <a:custGeom>
              <a:avLst/>
              <a:gdLst/>
              <a:ahLst/>
              <a:cxnLst/>
              <a:rect l="l" t="t" r="r" b="b"/>
              <a:pathLst>
                <a:path w="532129" h="241300">
                  <a:moveTo>
                    <a:pt x="0" y="120395"/>
                  </a:moveTo>
                  <a:lnTo>
                    <a:pt x="27041" y="67424"/>
                  </a:lnTo>
                  <a:lnTo>
                    <a:pt x="58442" y="45071"/>
                  </a:lnTo>
                  <a:lnTo>
                    <a:pt x="99633" y="26432"/>
                  </a:lnTo>
                  <a:lnTo>
                    <a:pt x="149012" y="12227"/>
                  </a:lnTo>
                  <a:lnTo>
                    <a:pt x="204980" y="3176"/>
                  </a:lnTo>
                  <a:lnTo>
                    <a:pt x="265938" y="0"/>
                  </a:lnTo>
                  <a:lnTo>
                    <a:pt x="326895" y="3176"/>
                  </a:lnTo>
                  <a:lnTo>
                    <a:pt x="382863" y="12227"/>
                  </a:lnTo>
                  <a:lnTo>
                    <a:pt x="432242" y="26432"/>
                  </a:lnTo>
                  <a:lnTo>
                    <a:pt x="473433" y="45071"/>
                  </a:lnTo>
                  <a:lnTo>
                    <a:pt x="504834" y="67424"/>
                  </a:lnTo>
                  <a:lnTo>
                    <a:pt x="531876" y="120395"/>
                  </a:lnTo>
                  <a:lnTo>
                    <a:pt x="524849" y="148019"/>
                  </a:lnTo>
                  <a:lnTo>
                    <a:pt x="473433" y="195720"/>
                  </a:lnTo>
                  <a:lnTo>
                    <a:pt x="432242" y="214359"/>
                  </a:lnTo>
                  <a:lnTo>
                    <a:pt x="382863" y="228564"/>
                  </a:lnTo>
                  <a:lnTo>
                    <a:pt x="326895" y="237615"/>
                  </a:lnTo>
                  <a:lnTo>
                    <a:pt x="265938" y="240792"/>
                  </a:lnTo>
                  <a:lnTo>
                    <a:pt x="204980" y="237615"/>
                  </a:lnTo>
                  <a:lnTo>
                    <a:pt x="149012" y="228564"/>
                  </a:lnTo>
                  <a:lnTo>
                    <a:pt x="99633" y="214359"/>
                  </a:lnTo>
                  <a:lnTo>
                    <a:pt x="58442" y="195720"/>
                  </a:lnTo>
                  <a:lnTo>
                    <a:pt x="27041" y="173367"/>
                  </a:lnTo>
                  <a:lnTo>
                    <a:pt x="0" y="120395"/>
                  </a:lnTo>
                  <a:close/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936363" y="2055622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911605" y="1914398"/>
            <a:ext cx="558800" cy="267970"/>
            <a:chOff x="911605" y="1914398"/>
            <a:chExt cx="558800" cy="267970"/>
          </a:xfrm>
        </p:grpSpPr>
        <p:sp>
          <p:nvSpPr>
            <p:cNvPr id="44" name="object 44"/>
            <p:cNvSpPr/>
            <p:nvPr/>
          </p:nvSpPr>
          <p:spPr>
            <a:xfrm>
              <a:off x="924305" y="1927098"/>
              <a:ext cx="533400" cy="242570"/>
            </a:xfrm>
            <a:custGeom>
              <a:avLst/>
              <a:gdLst/>
              <a:ahLst/>
              <a:cxnLst/>
              <a:rect l="l" t="t" r="r" b="b"/>
              <a:pathLst>
                <a:path w="533400" h="242569">
                  <a:moveTo>
                    <a:pt x="266700" y="0"/>
                  </a:moveTo>
                  <a:lnTo>
                    <a:pt x="205548" y="3199"/>
                  </a:lnTo>
                  <a:lnTo>
                    <a:pt x="149411" y="12311"/>
                  </a:lnTo>
                  <a:lnTo>
                    <a:pt x="99892" y="26612"/>
                  </a:lnTo>
                  <a:lnTo>
                    <a:pt x="58590" y="45373"/>
                  </a:lnTo>
                  <a:lnTo>
                    <a:pt x="27107" y="67869"/>
                  </a:lnTo>
                  <a:lnTo>
                    <a:pt x="0" y="121157"/>
                  </a:lnTo>
                  <a:lnTo>
                    <a:pt x="7043" y="148943"/>
                  </a:lnTo>
                  <a:lnTo>
                    <a:pt x="58590" y="196942"/>
                  </a:lnTo>
                  <a:lnTo>
                    <a:pt x="99892" y="215703"/>
                  </a:lnTo>
                  <a:lnTo>
                    <a:pt x="149411" y="230004"/>
                  </a:lnTo>
                  <a:lnTo>
                    <a:pt x="205548" y="239116"/>
                  </a:lnTo>
                  <a:lnTo>
                    <a:pt x="266700" y="242315"/>
                  </a:lnTo>
                  <a:lnTo>
                    <a:pt x="327859" y="239116"/>
                  </a:lnTo>
                  <a:lnTo>
                    <a:pt x="383999" y="230004"/>
                  </a:lnTo>
                  <a:lnTo>
                    <a:pt x="433518" y="215703"/>
                  </a:lnTo>
                  <a:lnTo>
                    <a:pt x="474817" y="196942"/>
                  </a:lnTo>
                  <a:lnTo>
                    <a:pt x="506296" y="174446"/>
                  </a:lnTo>
                  <a:lnTo>
                    <a:pt x="533400" y="121157"/>
                  </a:lnTo>
                  <a:lnTo>
                    <a:pt x="526357" y="93372"/>
                  </a:lnTo>
                  <a:lnTo>
                    <a:pt x="474817" y="45373"/>
                  </a:lnTo>
                  <a:lnTo>
                    <a:pt x="433518" y="26612"/>
                  </a:lnTo>
                  <a:lnTo>
                    <a:pt x="383999" y="12311"/>
                  </a:lnTo>
                  <a:lnTo>
                    <a:pt x="327859" y="3199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3B3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24305" y="1927098"/>
              <a:ext cx="533400" cy="242570"/>
            </a:xfrm>
            <a:custGeom>
              <a:avLst/>
              <a:gdLst/>
              <a:ahLst/>
              <a:cxnLst/>
              <a:rect l="l" t="t" r="r" b="b"/>
              <a:pathLst>
                <a:path w="533400" h="242569">
                  <a:moveTo>
                    <a:pt x="0" y="121157"/>
                  </a:moveTo>
                  <a:lnTo>
                    <a:pt x="27107" y="67869"/>
                  </a:lnTo>
                  <a:lnTo>
                    <a:pt x="58590" y="45373"/>
                  </a:lnTo>
                  <a:lnTo>
                    <a:pt x="99892" y="26612"/>
                  </a:lnTo>
                  <a:lnTo>
                    <a:pt x="149411" y="12311"/>
                  </a:lnTo>
                  <a:lnTo>
                    <a:pt x="205548" y="3199"/>
                  </a:lnTo>
                  <a:lnTo>
                    <a:pt x="266700" y="0"/>
                  </a:lnTo>
                  <a:lnTo>
                    <a:pt x="327859" y="3199"/>
                  </a:lnTo>
                  <a:lnTo>
                    <a:pt x="383999" y="12311"/>
                  </a:lnTo>
                  <a:lnTo>
                    <a:pt x="433518" y="26612"/>
                  </a:lnTo>
                  <a:lnTo>
                    <a:pt x="474817" y="45373"/>
                  </a:lnTo>
                  <a:lnTo>
                    <a:pt x="506296" y="67869"/>
                  </a:lnTo>
                  <a:lnTo>
                    <a:pt x="533400" y="121157"/>
                  </a:lnTo>
                  <a:lnTo>
                    <a:pt x="526357" y="148943"/>
                  </a:lnTo>
                  <a:lnTo>
                    <a:pt x="474817" y="196942"/>
                  </a:lnTo>
                  <a:lnTo>
                    <a:pt x="433518" y="215703"/>
                  </a:lnTo>
                  <a:lnTo>
                    <a:pt x="383999" y="230004"/>
                  </a:lnTo>
                  <a:lnTo>
                    <a:pt x="327859" y="239116"/>
                  </a:lnTo>
                  <a:lnTo>
                    <a:pt x="266700" y="242315"/>
                  </a:lnTo>
                  <a:lnTo>
                    <a:pt x="205548" y="239116"/>
                  </a:lnTo>
                  <a:lnTo>
                    <a:pt x="149411" y="230004"/>
                  </a:lnTo>
                  <a:lnTo>
                    <a:pt x="99892" y="215703"/>
                  </a:lnTo>
                  <a:lnTo>
                    <a:pt x="58590" y="196942"/>
                  </a:lnTo>
                  <a:lnTo>
                    <a:pt x="27107" y="174446"/>
                  </a:lnTo>
                  <a:lnTo>
                    <a:pt x="0" y="12115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090066" y="1956053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994275" y="3637279"/>
            <a:ext cx="4927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>
                <a:solidFill>
                  <a:srgbClr val="3B3938"/>
                </a:solidFill>
                <a:latin typeface="Trebuchet MS"/>
                <a:cs typeface="Trebuchet MS"/>
              </a:rPr>
              <a:t>In</a:t>
            </a:r>
            <a:r>
              <a:rPr sz="1000" b="1" spc="-20">
                <a:solidFill>
                  <a:srgbClr val="3B3938"/>
                </a:solidFill>
                <a:latin typeface="Trebuchet MS"/>
                <a:cs typeface="Trebuchet MS"/>
              </a:rPr>
              <a:t> </a:t>
            </a:r>
            <a:r>
              <a:rPr sz="1000" b="1" spc="-10">
                <a:solidFill>
                  <a:srgbClr val="3B3938"/>
                </a:solidFill>
                <a:latin typeface="Trebuchet MS"/>
                <a:cs typeface="Trebuchet MS"/>
              </a:rPr>
              <a:t>Stock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63792" y="2522931"/>
            <a:ext cx="7366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>
                <a:solidFill>
                  <a:srgbClr val="3B3938"/>
                </a:solidFill>
                <a:latin typeface="Trebuchet MS"/>
                <a:cs typeface="Trebuchet MS"/>
              </a:rPr>
              <a:t>Not</a:t>
            </a:r>
            <a:r>
              <a:rPr sz="1000" b="1" spc="-30">
                <a:solidFill>
                  <a:srgbClr val="3B3938"/>
                </a:solidFill>
                <a:latin typeface="Trebuchet MS"/>
                <a:cs typeface="Trebuchet MS"/>
              </a:rPr>
              <a:t> </a:t>
            </a:r>
            <a:r>
              <a:rPr sz="1000" b="1">
                <a:solidFill>
                  <a:srgbClr val="3B3938"/>
                </a:solidFill>
                <a:latin typeface="Trebuchet MS"/>
                <a:cs typeface="Trebuchet MS"/>
              </a:rPr>
              <a:t>In</a:t>
            </a:r>
            <a:r>
              <a:rPr sz="1000" b="1" spc="-30">
                <a:solidFill>
                  <a:srgbClr val="3B3938"/>
                </a:solidFill>
                <a:latin typeface="Trebuchet MS"/>
                <a:cs typeface="Trebuchet MS"/>
              </a:rPr>
              <a:t> </a:t>
            </a:r>
            <a:r>
              <a:rPr sz="1000" b="1" spc="-10">
                <a:solidFill>
                  <a:srgbClr val="3B3938"/>
                </a:solidFill>
                <a:latin typeface="Trebuchet MS"/>
                <a:cs typeface="Trebuchet MS"/>
              </a:rPr>
              <a:t>Stock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05C52-9DAB-734B-2163-D2B1BBBAE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493877"/>
            <a:ext cx="7787317" cy="2708668"/>
          </a:xfrm>
        </p:spPr>
        <p:txBody>
          <a:bodyPr/>
          <a:lstStyle/>
          <a:p>
            <a:r>
              <a:rPr lang="en-US" dirty="0"/>
              <a:t>Service Team – Split Calendar – Text by Team</a:t>
            </a:r>
          </a:p>
          <a:p>
            <a:r>
              <a:rPr lang="en-US" dirty="0"/>
              <a:t>Service CRM -</a:t>
            </a:r>
            <a:r>
              <a:rPr lang="en-US" sz="2400" b="0" i="0" u="none" strike="noStrike" baseline="0" dirty="0">
                <a:solidFill>
                  <a:srgbClr val="4672C4"/>
                </a:solidFill>
                <a:latin typeface="Times New Roman" panose="02020603050405020304" pitchFamily="18" charset="0"/>
              </a:rPr>
              <a:t> </a:t>
            </a:r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Auto text send to confirm/remind.</a:t>
            </a:r>
          </a:p>
          <a:p>
            <a:pPr lvl="4"/>
            <a:r>
              <a:rPr lang="en-US" sz="16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Set up text template</a:t>
            </a:r>
          </a:p>
          <a:p>
            <a:r>
              <a:rPr lang="en-US" dirty="0"/>
              <a:t>Scheduler – Email Appointment Reminder</a:t>
            </a:r>
          </a:p>
          <a:p>
            <a:pPr lvl="4"/>
            <a:r>
              <a:rPr lang="en-US" dirty="0"/>
              <a:t>Set up email Template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4630-1E39-B876-EAF3-8BDDF0333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Create New Appointment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B0F19-EF8C-FA18-FD17-0C34CA9C1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6899" y="835745"/>
            <a:ext cx="6247245" cy="813959"/>
          </a:xfrm>
        </p:spPr>
        <p:txBody>
          <a:bodyPr/>
          <a:lstStyle/>
          <a:p>
            <a:r>
              <a:rPr lang="en-US" sz="20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Input Customer, unit information, and customer complaints, Service Team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AA322-7B89-7EE1-724B-4E0FF3FE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35400" y="183302"/>
            <a:ext cx="1466403" cy="1868863"/>
          </a:xfrm>
        </p:spPr>
        <p:txBody>
          <a:bodyPr/>
          <a:lstStyle/>
          <a:p>
            <a:r>
              <a:rPr lang="en-US" sz="1600" spc="-10" dirty="0" err="1">
                <a:solidFill>
                  <a:srgbClr val="FFFFFF"/>
                </a:solidFill>
                <a:latin typeface="Arial"/>
                <a:cs typeface="Arial"/>
              </a:rPr>
              <a:t>AppointmentBooked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709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4630-1E39-B876-EAF3-8BDDF0333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Create New Appointment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B0F19-EF8C-FA18-FD17-0C34CA9C1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6899" y="835745"/>
            <a:ext cx="6247245" cy="1216420"/>
          </a:xfrm>
        </p:spPr>
        <p:txBody>
          <a:bodyPr/>
          <a:lstStyle/>
          <a:p>
            <a:r>
              <a:rPr lang="en-US" dirty="0"/>
              <a:t>Assign team when creating an appointment</a:t>
            </a:r>
          </a:p>
          <a:p>
            <a:r>
              <a:rPr lang="en-US" dirty="0"/>
              <a:t>Grouping – by service team – View 2 teams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AA322-7B89-7EE1-724B-4E0FF3FE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35400" y="183302"/>
            <a:ext cx="1466403" cy="1868863"/>
          </a:xfrm>
        </p:spPr>
        <p:txBody>
          <a:bodyPr/>
          <a:lstStyle/>
          <a:p>
            <a:r>
              <a:rPr lang="en-US" sz="1600" dirty="0">
                <a:latin typeface="Arial"/>
                <a:cs typeface="Arial"/>
              </a:rPr>
              <a:t>Preparation</a:t>
            </a:r>
          </a:p>
          <a:p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05030-B233-8EAC-AD4F-508D2A95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165"/>
            <a:ext cx="9144000" cy="23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8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05C52-9DAB-734B-2163-D2B1BBBAE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493877"/>
            <a:ext cx="7787317" cy="2708668"/>
          </a:xfrm>
        </p:spPr>
        <p:txBody>
          <a:bodyPr/>
          <a:lstStyle/>
          <a:p>
            <a:r>
              <a:rPr lang="en-US" dirty="0"/>
              <a:t>Confirmation text</a:t>
            </a:r>
          </a:p>
          <a:p>
            <a:r>
              <a:rPr lang="en-US" dirty="0"/>
              <a:t>Reminder text </a:t>
            </a:r>
          </a:p>
          <a:p>
            <a:r>
              <a:rPr lang="en-US" dirty="0"/>
              <a:t>Text by Service Team</a:t>
            </a:r>
          </a:p>
          <a:p>
            <a:pPr lvl="1"/>
            <a:r>
              <a:rPr lang="en-US" dirty="0"/>
              <a:t>Drop Off</a:t>
            </a:r>
          </a:p>
          <a:p>
            <a:pPr lvl="1"/>
            <a:r>
              <a:rPr lang="en-US" dirty="0"/>
              <a:t>Pickup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4630-1E39-B876-EAF3-8BDDF0333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/>
              <a:t>Service CRM – Scheduled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B0F19-EF8C-FA18-FD17-0C34CA9C1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6899" y="835745"/>
            <a:ext cx="6247245" cy="813959"/>
          </a:xfrm>
        </p:spPr>
        <p:txBody>
          <a:bodyPr/>
          <a:lstStyle/>
          <a:p>
            <a:r>
              <a:rPr lang="en-US" dirty="0"/>
              <a:t>Set follow-up schedules – auto text, email customer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AA322-7B89-7EE1-724B-4E0FF3FE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Preparation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69BD9D-EDB9-F7AB-BFD9-E7898360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761" y="1881438"/>
            <a:ext cx="3494678" cy="25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59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Review appointment with customer.</a:t>
            </a:r>
          </a:p>
          <a:p>
            <a:r>
              <a:rPr lang="en-US" dirty="0"/>
              <a:t>Update additional complaints, if needed.</a:t>
            </a:r>
          </a:p>
          <a:p>
            <a:r>
              <a:rPr lang="en-US" dirty="0"/>
              <a:t>Convert appointment to work order.</a:t>
            </a:r>
          </a:p>
          <a:p>
            <a:r>
              <a:rPr lang="en-US" dirty="0"/>
              <a:t>Mobile - Walk around unit, capture photos, signature, </a:t>
            </a:r>
          </a:p>
          <a:p>
            <a:r>
              <a:rPr lang="en-US" dirty="0"/>
              <a:t>Email or print customer estimate – Document saved.</a:t>
            </a:r>
          </a:p>
          <a:p>
            <a:r>
              <a:rPr lang="en-US" dirty="0"/>
              <a:t>Communication – Welcome email – text CRM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Check in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Check In</a:t>
            </a:r>
          </a:p>
        </p:txBody>
      </p:sp>
    </p:spTree>
    <p:extLst>
      <p:ext uri="{BB962C8B-B14F-4D97-AF65-F5344CB8AC3E}">
        <p14:creationId xmlns:p14="http://schemas.microsoft.com/office/powerpoint/2010/main" val="3034772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Add labor required to jobs</a:t>
            </a:r>
          </a:p>
          <a:p>
            <a:r>
              <a:rPr lang="en-US" dirty="0"/>
              <a:t>Updated work order status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Post Check In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9014" y="183302"/>
            <a:ext cx="1538869" cy="1466403"/>
          </a:xfrm>
        </p:spPr>
        <p:txBody>
          <a:bodyPr/>
          <a:lstStyle/>
          <a:p>
            <a:r>
              <a:rPr lang="en-US" sz="1400" dirty="0"/>
              <a:t>Post Check In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EB25E-82F5-310B-8C1C-6E34A211B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6" y="2639661"/>
            <a:ext cx="9010182" cy="18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4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Sort Wo by WO status/Available Work</a:t>
            </a:r>
          </a:p>
          <a:p>
            <a:r>
              <a:rPr lang="en-US" dirty="0"/>
              <a:t>Click the Schedule Job – from the job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Dispatch to Shop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Dispatch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6159B-F072-75A3-5914-F4F5EBFB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2" y="2289718"/>
            <a:ext cx="4553339" cy="1871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F4AE0B-BE36-A52E-A0FB-F971B9F2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61" y="2038032"/>
            <a:ext cx="4326881" cy="23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2C322-2158-9E16-06F7-D26B84815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Kurt Vajgrt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414694-674F-7A3D-5ECD-F221BDB71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PSG Consultant</a:t>
            </a:r>
          </a:p>
        </p:txBody>
      </p:sp>
      <p:pic>
        <p:nvPicPr>
          <p:cNvPr id="3" name="Picture Placeholder 2" descr="Kurt Vajgrt">
            <a:extLst>
              <a:ext uri="{FF2B5EF4-FFF2-40B4-BE49-F238E27FC236}">
                <a16:creationId xmlns:a16="http://schemas.microsoft.com/office/drawing/2014/main" id="{01A483DD-7823-90C8-8FCE-3CF7A76143DD}"/>
              </a:ext>
            </a:extLst>
          </p:cNvPr>
          <p:cNvPicPr>
            <a:picLocks noGrp="1" noChangeAspect="1" noChangeArrowheads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b="1438"/>
          <a:stretch>
            <a:fillRect/>
          </a:stretch>
        </p:blipFill>
        <p:spPr bwMode="auto">
          <a:xfrm>
            <a:off x="1303338" y="1382713"/>
            <a:ext cx="1270000" cy="12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759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Select WO, job or labor line to schedule</a:t>
            </a:r>
          </a:p>
          <a:p>
            <a:r>
              <a:rPr lang="en-US" dirty="0"/>
              <a:t>Tech/Soft Schedule – Calendar – Set Start Time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Dispatch to Shop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Dispatch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62E2C-B699-EC9D-EF1F-9DD1F505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3" y="2084105"/>
            <a:ext cx="8398416" cy="23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24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Update WO Status</a:t>
            </a:r>
          </a:p>
          <a:p>
            <a:r>
              <a:rPr lang="en-US" dirty="0"/>
              <a:t>Promised Date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Dispatch to Shop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Dispatch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E328E-CD88-281D-5E91-2B921582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33" y="2168587"/>
            <a:ext cx="7493385" cy="22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3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Feeds  - Detailed view of wo changes</a:t>
            </a:r>
          </a:p>
          <a:p>
            <a:r>
              <a:rPr lang="en-US" dirty="0"/>
              <a:t>Task – Notifications </a:t>
            </a:r>
          </a:p>
          <a:p>
            <a:r>
              <a:rPr lang="en-US" dirty="0"/>
              <a:t>Updated Customer of Progress – text / email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Dispatch to Shop – Service CRM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Dispatch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BA325-702C-6BD3-4321-342792650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50"/>
            <a:ext cx="9131769" cy="17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45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Tech clock into job.</a:t>
            </a:r>
          </a:p>
          <a:p>
            <a:r>
              <a:rPr lang="en-US" dirty="0"/>
              <a:t>Create a part request if parts are needed</a:t>
            </a:r>
          </a:p>
          <a:p>
            <a:r>
              <a:rPr lang="en-US" dirty="0"/>
              <a:t>Update cause with recommended repair</a:t>
            </a:r>
          </a:p>
          <a:p>
            <a:r>
              <a:rPr lang="en-US" dirty="0"/>
              <a:t>Update Correction if job was completed- Clock out Done</a:t>
            </a:r>
          </a:p>
          <a:p>
            <a:r>
              <a:rPr lang="en-US" dirty="0"/>
              <a:t>Clock out – Pause, Hold Parts, Sublet, or Approval.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3060985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End of Day – In Progress</a:t>
            </a:r>
          </a:p>
          <a:p>
            <a:r>
              <a:rPr lang="en-US" dirty="0"/>
              <a:t>Lunch – In Progress</a:t>
            </a:r>
          </a:p>
          <a:p>
            <a:r>
              <a:rPr lang="en-US" dirty="0"/>
              <a:t>Logging into another Job</a:t>
            </a:r>
          </a:p>
          <a:p>
            <a:r>
              <a:rPr lang="en-US" dirty="0"/>
              <a:t>Break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 Mobile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57670-DA69-17F9-CF03-F2EAA3F9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832" y="56367"/>
            <a:ext cx="2398374" cy="4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5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 err="1"/>
              <a:t>Diag</a:t>
            </a:r>
            <a:r>
              <a:rPr lang="en-US" dirty="0"/>
              <a:t> Complete</a:t>
            </a:r>
          </a:p>
          <a:p>
            <a:r>
              <a:rPr lang="en-US" dirty="0"/>
              <a:t>Enter a period in correction</a:t>
            </a:r>
          </a:p>
          <a:p>
            <a:r>
              <a:rPr lang="en-US" dirty="0"/>
              <a:t>Job Complete – Enter Correction 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 Mobile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11432-6B0E-53B7-6796-835E7D5C3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34" y="0"/>
            <a:ext cx="2402874" cy="44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50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Repair – </a:t>
            </a:r>
            <a:r>
              <a:rPr lang="en-US" dirty="0" err="1"/>
              <a:t>Diag</a:t>
            </a:r>
            <a:r>
              <a:rPr lang="en-US" dirty="0"/>
              <a:t> In Progress</a:t>
            </a:r>
          </a:p>
          <a:p>
            <a:r>
              <a:rPr lang="en-US" dirty="0"/>
              <a:t>Need Auth/Parts/Sublet</a:t>
            </a:r>
          </a:p>
          <a:p>
            <a:r>
              <a:rPr lang="en-US" dirty="0"/>
              <a:t>Advisors manage hold Jobs</a:t>
            </a:r>
          </a:p>
          <a:p>
            <a:r>
              <a:rPr lang="en-US" dirty="0"/>
              <a:t>Open labor line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 Mobile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E77F3-D72C-4F4B-FB8E-799BF6858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477" y="0"/>
            <a:ext cx="2373923" cy="4496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39AE6-C87C-C536-35A6-1165F686F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405" y="3065390"/>
            <a:ext cx="2578233" cy="12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22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Pause – No response required.</a:t>
            </a:r>
          </a:p>
          <a:p>
            <a:r>
              <a:rPr lang="en-US" dirty="0"/>
              <a:t>Sublet – needs to go to sublet shop.</a:t>
            </a:r>
          </a:p>
          <a:p>
            <a:r>
              <a:rPr lang="en-US" dirty="0"/>
              <a:t>Hold Parts – Fill out parts request form.</a:t>
            </a:r>
          </a:p>
          <a:p>
            <a:r>
              <a:rPr lang="en-US" dirty="0"/>
              <a:t>Approval – No Parts – Author should get approval</a:t>
            </a:r>
          </a:p>
          <a:p>
            <a:r>
              <a:rPr lang="en-US" dirty="0"/>
              <a:t>Done – Job Complete</a:t>
            </a:r>
          </a:p>
          <a:p>
            <a:r>
              <a:rPr lang="en-US" dirty="0"/>
              <a:t>Done – </a:t>
            </a:r>
            <a:r>
              <a:rPr lang="en-US" dirty="0" err="1"/>
              <a:t>Diag</a:t>
            </a:r>
            <a:r>
              <a:rPr lang="en-US" dirty="0"/>
              <a:t> Complete  - Period in Correction Field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Pause, Hold, Approval, Sublet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1451187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Run service report – wo jobs by job status report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Keep up with status changes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Foreman</a:t>
            </a:r>
          </a:p>
          <a:p>
            <a:r>
              <a:rPr lang="en-US" dirty="0"/>
              <a:t>/Author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31D04-A705-62A8-9825-20D188273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227" y="1760944"/>
            <a:ext cx="7264773" cy="24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50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Run by job status and work order author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Keep up with status changes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Foreman</a:t>
            </a:r>
          </a:p>
          <a:p>
            <a:r>
              <a:rPr lang="en-US" dirty="0"/>
              <a:t>/Author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543B3-32A9-A92E-C2D7-B4175977B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9" y="1649705"/>
            <a:ext cx="6477333" cy="27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91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About 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989556"/>
            <a:ext cx="7377545" cy="3456801"/>
          </a:xfrm>
        </p:spPr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r>
              <a:rPr lang="en-US" dirty="0"/>
              <a:t>Accounting Degree - Wisconsin</a:t>
            </a:r>
          </a:p>
          <a:p>
            <a:r>
              <a:rPr lang="en-US" dirty="0"/>
              <a:t>Worked at dealership 3 years</a:t>
            </a:r>
          </a:p>
          <a:p>
            <a:r>
              <a:rPr lang="en-US" dirty="0"/>
              <a:t>IDS software experience 25 year</a:t>
            </a:r>
          </a:p>
          <a:p>
            <a:r>
              <a:rPr lang="en-US" dirty="0"/>
              <a:t>Houston – Texas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22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Drill into Jobs </a:t>
            </a:r>
          </a:p>
          <a:p>
            <a:pPr marL="0" indent="0">
              <a:buNone/>
            </a:pPr>
            <a:r>
              <a:rPr lang="en-US" dirty="0"/>
              <a:t>Update and change</a:t>
            </a:r>
          </a:p>
          <a:p>
            <a:pPr marL="0" indent="0">
              <a:buNone/>
            </a:pPr>
            <a:r>
              <a:rPr lang="en-US" dirty="0"/>
              <a:t> job status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1- Job Complete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A8BCE-62F9-3C43-705B-F42A6A98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82" y="75156"/>
            <a:ext cx="5329826" cy="43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64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No More paper parts request forms</a:t>
            </a:r>
          </a:p>
          <a:p>
            <a:r>
              <a:rPr lang="en-US" dirty="0"/>
              <a:t>Photos uploaded from app</a:t>
            </a:r>
          </a:p>
          <a:p>
            <a:r>
              <a:rPr lang="en-US" dirty="0"/>
              <a:t>Description – Measurements </a:t>
            </a:r>
          </a:p>
          <a:p>
            <a:r>
              <a:rPr lang="en-US" dirty="0"/>
              <a:t>Urgent - notifications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7"/>
            <a:ext cx="6696529" cy="547543"/>
          </a:xfrm>
        </p:spPr>
        <p:txBody>
          <a:bodyPr/>
          <a:lstStyle/>
          <a:p>
            <a:r>
              <a:rPr lang="en-US" dirty="0"/>
              <a:t>Part Needed to complete Repairs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62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Parts Mobile </a:t>
            </a:r>
          </a:p>
          <a:p>
            <a:pPr lvl="1"/>
            <a:r>
              <a:rPr lang="en-US" dirty="0"/>
              <a:t> Clock out – Parts On Hold</a:t>
            </a:r>
          </a:p>
          <a:p>
            <a:pPr lvl="1"/>
            <a:r>
              <a:rPr lang="en-US" dirty="0"/>
              <a:t>3 Dots</a:t>
            </a:r>
          </a:p>
          <a:p>
            <a:pPr lvl="1"/>
            <a:r>
              <a:rPr lang="en-US" dirty="0"/>
              <a:t>Work Order</a:t>
            </a:r>
          </a:p>
          <a:p>
            <a:pPr lvl="1"/>
            <a:r>
              <a:rPr lang="en-US" dirty="0"/>
              <a:t>Parts Request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7"/>
            <a:ext cx="6696529" cy="547543"/>
          </a:xfrm>
        </p:spPr>
        <p:txBody>
          <a:bodyPr/>
          <a:lstStyle/>
          <a:p>
            <a:r>
              <a:rPr lang="en-US" dirty="0"/>
              <a:t>Part Request Creation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EA35B-CD28-5B86-B8D9-0E4CFAF7A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49" y="51712"/>
            <a:ext cx="4368269" cy="44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1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Unit Information - VIN</a:t>
            </a:r>
          </a:p>
          <a:p>
            <a:r>
              <a:rPr lang="en-US" dirty="0"/>
              <a:t>Mechanic – wo bill type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7"/>
            <a:ext cx="6696529" cy="547543"/>
          </a:xfrm>
        </p:spPr>
        <p:txBody>
          <a:bodyPr/>
          <a:lstStyle/>
          <a:p>
            <a:r>
              <a:rPr lang="en-US" dirty="0"/>
              <a:t>Part Request Pending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7885B5-0942-6643-3778-B84344E5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" y="2192464"/>
            <a:ext cx="9075961" cy="232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40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982133"/>
            <a:ext cx="7787317" cy="3217334"/>
          </a:xfrm>
        </p:spPr>
        <p:txBody>
          <a:bodyPr/>
          <a:lstStyle/>
          <a:p>
            <a:r>
              <a:rPr lang="en-US" dirty="0"/>
              <a:t>Service CRM – Notification</a:t>
            </a:r>
          </a:p>
          <a:p>
            <a:r>
              <a:rPr lang="en-US" dirty="0"/>
              <a:t>Techs up to date on parts status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Keep up with status changes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801142-E4A2-7BBD-57AF-C66385C73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16" y="2571750"/>
            <a:ext cx="3784795" cy="1587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A1241F-58FB-2803-E341-0F81291E7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621" y="1727069"/>
            <a:ext cx="2883048" cy="25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5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Photos uploaded from tech</a:t>
            </a:r>
          </a:p>
          <a:p>
            <a:r>
              <a:rPr lang="en-US"/>
              <a:t>Communication - comments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7"/>
            <a:ext cx="6696529" cy="547543"/>
          </a:xfrm>
        </p:spPr>
        <p:txBody>
          <a:bodyPr/>
          <a:lstStyle/>
          <a:p>
            <a:r>
              <a:rPr lang="en-US" dirty="0"/>
              <a:t>Part Request Pending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9BA5B-B4DF-830B-2DA1-727133EFA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2" y="2264523"/>
            <a:ext cx="4165814" cy="1968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5BB93-89A9-F807-1A19-DD73D4AD1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415" y="1824776"/>
            <a:ext cx="3860998" cy="25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43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Part request – Pending Approval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Configure part type and sub types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 Make and Model for appliances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bg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D46AC-35D3-85D6-5E38-46572FAA0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60" y="1835956"/>
            <a:ext cx="8939164" cy="26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2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Part is added to WO as Required </a:t>
            </a:r>
          </a:p>
          <a:p>
            <a:r>
              <a:rPr lang="en-US" dirty="0"/>
              <a:t>Submitted from part request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Part lookup/pull – Pending Approval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Request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5E885-D197-571B-0190-1761543B1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8" y="2134894"/>
            <a:ext cx="8661845" cy="24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27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Special Order created when Loaded in SO/WO Tab</a:t>
            </a:r>
          </a:p>
          <a:p>
            <a:r>
              <a:rPr lang="en-US" dirty="0"/>
              <a:t>Status of part request updated with wo activity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Part lookup/pull – Approved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B54ED-0F37-D05F-070E-F92BAB02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5" y="2146278"/>
            <a:ext cx="8738049" cy="850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11B97-D006-EB33-C537-ACDDA2181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5" y="2146278"/>
            <a:ext cx="8738049" cy="850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28B9B-3D38-7BA8-DB8A-5E98AB47E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5" y="2146278"/>
            <a:ext cx="8738049" cy="850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D5B1D-7F29-5702-DE50-C061EF44F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7" y="3142594"/>
            <a:ext cx="7823602" cy="95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2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Send E-sign approval request from wo/Estimate</a:t>
            </a:r>
          </a:p>
          <a:p>
            <a:r>
              <a:rPr lang="en-US" dirty="0"/>
              <a:t>Required Values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Get Approval for Repairs – E-sign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E-sign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9BF4D-C27D-113B-A476-5FE66ECEF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03" y="3416897"/>
            <a:ext cx="2730640" cy="73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E5B7B7-5D5C-762F-0882-586444C48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885" y="1512574"/>
            <a:ext cx="6014070" cy="29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1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Today’s 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364450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</a:t>
            </a:r>
            <a:r>
              <a:rPr lang="en-US" sz="1800" spc="-45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Workflow:</a:t>
            </a:r>
            <a:r>
              <a:rPr lang="en-US" sz="1800" spc="-45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Beginning-to-end</a:t>
            </a:r>
            <a:r>
              <a:rPr lang="en-US" sz="1800" spc="-55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sz="1800" spc="-5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Advisors and Technicians while using Service CRM/Parts Request Manager and E-Sign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Service Workflow: Beginning-to-end for Service Advisors and Technicians while using Service CRM/Parts Request Manager and E-Sign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39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Tracks signing request history</a:t>
            </a:r>
          </a:p>
          <a:p>
            <a:r>
              <a:rPr lang="en-US" dirty="0"/>
              <a:t>Saves a signed copy in </a:t>
            </a:r>
            <a:r>
              <a:rPr lang="en-US"/>
              <a:t>document folder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Get Approval for Repairs – E-sign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E-sign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AEC29F-3F98-F385-DF8D-B9524F21B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19" y="2826173"/>
            <a:ext cx="6756747" cy="158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82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Parts creates a PO </a:t>
            </a:r>
            <a:r>
              <a:rPr lang="en-US"/>
              <a:t>– load </a:t>
            </a:r>
            <a:r>
              <a:rPr lang="en-US" dirty="0"/>
              <a:t>SO part.</a:t>
            </a:r>
          </a:p>
          <a:p>
            <a:r>
              <a:rPr lang="en-US" dirty="0"/>
              <a:t>Updated expected receive date on PO.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Part Request – Part Ordered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C7A36-BCE2-A389-1E5B-E4442D2E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465"/>
            <a:ext cx="9144000" cy="2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44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Schedule alerts through the PRO process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Part Request – Emails, Texts, Task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2474F-795B-608E-2CDF-7425B309C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61" y="1497591"/>
            <a:ext cx="5524784" cy="293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47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Wo Updated – CRM Feeds Real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CRM</a:t>
            </a:r>
          </a:p>
          <a:p>
            <a:r>
              <a:rPr lang="en-US" dirty="0"/>
              <a:t>Feeds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3C376-1BBC-D151-4DC2-B59AEA25F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9705"/>
            <a:ext cx="8687246" cy="28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66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Wo Updated – CRM Feeds Real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Part Ordered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Part Received Partial – Full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WO Manager – All Parts Received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bg2"/>
                </a:solidFill>
              </a:rPr>
              <a:t>All jobs Done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CRM</a:t>
            </a:r>
          </a:p>
          <a:p>
            <a:r>
              <a:rPr lang="en-US" dirty="0"/>
              <a:t>Feeds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2396A7-7B60-8924-FC93-081738840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10" y="2860548"/>
            <a:ext cx="5994708" cy="158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16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Ensure parts received are correct/ not damaged</a:t>
            </a:r>
          </a:p>
          <a:p>
            <a:r>
              <a:rPr lang="en-US" dirty="0"/>
              <a:t>Update WO with Required Time.</a:t>
            </a:r>
          </a:p>
          <a:p>
            <a:r>
              <a:rPr lang="en-US" dirty="0"/>
              <a:t>Email/Text Customer that parts are in.</a:t>
            </a:r>
          </a:p>
          <a:p>
            <a:r>
              <a:rPr lang="en-US" dirty="0"/>
              <a:t>If unit is in house, priority to shop.</a:t>
            </a:r>
          </a:p>
          <a:p>
            <a:r>
              <a:rPr lang="en-US" dirty="0"/>
              <a:t>Updated the Wo and Job status</a:t>
            </a:r>
          </a:p>
          <a:p>
            <a:r>
              <a:rPr lang="en-US" dirty="0"/>
              <a:t>Update job comments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All Parts Received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 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9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r>
              <a:rPr lang="en-US" dirty="0"/>
              <a:t>Add Required Labor – Approved Labor Code</a:t>
            </a:r>
          </a:p>
          <a:p>
            <a:r>
              <a:rPr lang="en-US" dirty="0"/>
              <a:t>Parts are place in SO Bin, update note in WO comments</a:t>
            </a:r>
          </a:p>
          <a:p>
            <a:pPr marR="0" algn="l" rtl="0"/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Dispatch to Shop with Job Scheduler Update WO Status</a:t>
            </a:r>
          </a:p>
          <a:p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Tech punches in and completes job with appropriate cause/correction and photos then clocks out "Done"</a:t>
            </a:r>
          </a:p>
          <a:p>
            <a:pPr marR="0" algn="l" rtl="0"/>
            <a:endParaRPr lang="en-US" sz="2400" b="0" i="0" u="none" strike="noStrike" baseline="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Prep Wo for Dispatch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Dispatch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45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pPr marR="0" algn="l" rtl="0"/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Quality Control Check  Change WO &amp; Job Status</a:t>
            </a:r>
          </a:p>
          <a:p>
            <a:pPr marR="0" algn="l" rtl="0"/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Advisor Reviews all jobs, bills labor/parts/extras, approves tech notes. Change WO &amp; Job Status</a:t>
            </a:r>
          </a:p>
          <a:p>
            <a:pPr marR="0" algn="l" rtl="0"/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</a:rPr>
              <a:t>WO Status Change – Auto Text Customer, Unit Ready</a:t>
            </a:r>
          </a:p>
          <a:p>
            <a:pPr marR="0" algn="l" rtl="0"/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Schedule Pick 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</a:rPr>
              <a:t>up appointment </a:t>
            </a:r>
          </a:p>
          <a:p>
            <a:pPr marR="0" algn="l" rtl="0"/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Finalize WO when work complete or upon Customer Pickup</a:t>
            </a:r>
          </a:p>
          <a:p>
            <a:pPr marR="0" algn="l" rtl="0"/>
            <a:endParaRPr lang="en-US" sz="2400" b="0" i="0" u="none" strike="noStrike" baseline="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All Jobs Complete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0896" y="46792"/>
            <a:ext cx="1830908" cy="1673419"/>
          </a:xfrm>
        </p:spPr>
        <p:txBody>
          <a:bodyPr/>
          <a:lstStyle/>
          <a:p>
            <a:r>
              <a:rPr lang="en-US" dirty="0"/>
              <a:t>Shop Foreman/QC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75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15356-94AE-6B9A-BC0C-672D8048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2" y="982133"/>
            <a:ext cx="9024636" cy="3539720"/>
          </a:xfrm>
        </p:spPr>
        <p:txBody>
          <a:bodyPr/>
          <a:lstStyle/>
          <a:p>
            <a:pPr marR="0" algn="l" rtl="0"/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Review jobs, tech cause, correct, billing</a:t>
            </a:r>
          </a:p>
          <a:p>
            <a:pPr marR="0" algn="l" rtl="0"/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</a:rPr>
              <a:t>Customer work order</a:t>
            </a:r>
          </a:p>
          <a:p>
            <a:pPr marR="0" algn="l" rtl="0"/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Get signature </a:t>
            </a:r>
          </a:p>
          <a:p>
            <a:pPr marR="0" algn="l" rtl="0"/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</a:rPr>
              <a:t>Update WO Pickup date – Service Config 189</a:t>
            </a:r>
          </a:p>
          <a:p>
            <a:pPr marR="0" algn="l" rtl="0"/>
            <a:r>
              <a:rPr lang="en-US" sz="2400" b="0" i="0" u="none" strike="noStrike" baseline="0" dirty="0">
                <a:solidFill>
                  <a:schemeClr val="bg2"/>
                </a:solidFill>
                <a:latin typeface="Calibri" panose="020F0502020204030204" pitchFamily="34" charset="0"/>
              </a:rPr>
              <a:t>Function – Finalize WO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2C7B-9FA7-AC24-E697-B09F524F8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66858"/>
            <a:ext cx="6696529" cy="615276"/>
          </a:xfrm>
        </p:spPr>
        <p:txBody>
          <a:bodyPr/>
          <a:lstStyle/>
          <a:p>
            <a:r>
              <a:rPr lang="en-US" dirty="0"/>
              <a:t>Customer Pick up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AB5F-6623-851B-6A21-D7F0499E1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0896" y="46792"/>
            <a:ext cx="1830908" cy="1673419"/>
          </a:xfrm>
        </p:spPr>
        <p:txBody>
          <a:bodyPr/>
          <a:lstStyle/>
          <a:p>
            <a:r>
              <a:rPr lang="en-US" dirty="0"/>
              <a:t>Pickup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E1D9F-E1CC-7927-F5BC-156924CADF59}"/>
              </a:ext>
            </a:extLst>
          </p:cNvPr>
          <p:cNvSpPr/>
          <p:nvPr/>
        </p:nvSpPr>
        <p:spPr>
          <a:xfrm>
            <a:off x="-37361" y="5143500"/>
            <a:ext cx="9181361" cy="4571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491B8-5073-B5AE-BE06-1CB998E2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554" y="2260641"/>
            <a:ext cx="2948764" cy="21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51589"/>
            <a:ext cx="8229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10" dirty="0"/>
              <a:t>Service Workflow - Complete</a:t>
            </a:r>
            <a:endParaRPr sz="3600" spc="-10" dirty="0"/>
          </a:p>
        </p:txBody>
      </p:sp>
      <p:sp>
        <p:nvSpPr>
          <p:cNvPr id="3" name="object 3"/>
          <p:cNvSpPr/>
          <p:nvPr/>
        </p:nvSpPr>
        <p:spPr>
          <a:xfrm>
            <a:off x="1924050" y="1200150"/>
            <a:ext cx="433070" cy="76200"/>
          </a:xfrm>
          <a:custGeom>
            <a:avLst/>
            <a:gdLst/>
            <a:ahLst/>
            <a:cxnLst/>
            <a:rect l="l" t="t" r="r" b="b"/>
            <a:pathLst>
              <a:path w="433069" h="76200">
                <a:moveTo>
                  <a:pt x="356743" y="0"/>
                </a:moveTo>
                <a:lnTo>
                  <a:pt x="356743" y="76200"/>
                </a:lnTo>
                <a:lnTo>
                  <a:pt x="407543" y="50800"/>
                </a:lnTo>
                <a:lnTo>
                  <a:pt x="369443" y="50800"/>
                </a:lnTo>
                <a:lnTo>
                  <a:pt x="369443" y="25400"/>
                </a:lnTo>
                <a:lnTo>
                  <a:pt x="407543" y="25400"/>
                </a:lnTo>
                <a:lnTo>
                  <a:pt x="356743" y="0"/>
                </a:lnTo>
                <a:close/>
              </a:path>
              <a:path w="433069" h="76200">
                <a:moveTo>
                  <a:pt x="356743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356743" y="50800"/>
                </a:lnTo>
                <a:lnTo>
                  <a:pt x="356743" y="25400"/>
                </a:lnTo>
                <a:close/>
              </a:path>
              <a:path w="433069" h="76200">
                <a:moveTo>
                  <a:pt x="407543" y="25400"/>
                </a:moveTo>
                <a:lnTo>
                  <a:pt x="369443" y="25400"/>
                </a:lnTo>
                <a:lnTo>
                  <a:pt x="369443" y="50800"/>
                </a:lnTo>
                <a:lnTo>
                  <a:pt x="407543" y="50800"/>
                </a:lnTo>
                <a:lnTo>
                  <a:pt x="432943" y="38100"/>
                </a:lnTo>
                <a:lnTo>
                  <a:pt x="407543" y="254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03997" y="1225550"/>
            <a:ext cx="469265" cy="650875"/>
          </a:xfrm>
          <a:custGeom>
            <a:avLst/>
            <a:gdLst/>
            <a:ahLst/>
            <a:cxnLst/>
            <a:rect l="l" t="t" r="r" b="b"/>
            <a:pathLst>
              <a:path w="469265" h="650875">
                <a:moveTo>
                  <a:pt x="418210" y="574166"/>
                </a:moveTo>
                <a:lnTo>
                  <a:pt x="392810" y="574166"/>
                </a:lnTo>
                <a:lnTo>
                  <a:pt x="430910" y="650366"/>
                </a:lnTo>
                <a:lnTo>
                  <a:pt x="462660" y="586866"/>
                </a:lnTo>
                <a:lnTo>
                  <a:pt x="418210" y="586866"/>
                </a:lnTo>
                <a:lnTo>
                  <a:pt x="418210" y="574166"/>
                </a:lnTo>
                <a:close/>
              </a:path>
              <a:path w="469265" h="650875">
                <a:moveTo>
                  <a:pt x="418210" y="12700"/>
                </a:moveTo>
                <a:lnTo>
                  <a:pt x="418210" y="586866"/>
                </a:lnTo>
                <a:lnTo>
                  <a:pt x="443610" y="586866"/>
                </a:lnTo>
                <a:lnTo>
                  <a:pt x="443610" y="25400"/>
                </a:lnTo>
                <a:lnTo>
                  <a:pt x="430910" y="25400"/>
                </a:lnTo>
                <a:lnTo>
                  <a:pt x="418210" y="12700"/>
                </a:lnTo>
                <a:close/>
              </a:path>
              <a:path w="469265" h="650875">
                <a:moveTo>
                  <a:pt x="469010" y="574166"/>
                </a:moveTo>
                <a:lnTo>
                  <a:pt x="443610" y="574166"/>
                </a:lnTo>
                <a:lnTo>
                  <a:pt x="443610" y="586866"/>
                </a:lnTo>
                <a:lnTo>
                  <a:pt x="462660" y="586866"/>
                </a:lnTo>
                <a:lnTo>
                  <a:pt x="469010" y="574166"/>
                </a:lnTo>
                <a:close/>
              </a:path>
              <a:path w="469265" h="650875">
                <a:moveTo>
                  <a:pt x="437896" y="0"/>
                </a:moveTo>
                <a:lnTo>
                  <a:pt x="0" y="0"/>
                </a:lnTo>
                <a:lnTo>
                  <a:pt x="0" y="25400"/>
                </a:lnTo>
                <a:lnTo>
                  <a:pt x="418210" y="25400"/>
                </a:lnTo>
                <a:lnTo>
                  <a:pt x="418210" y="12700"/>
                </a:lnTo>
                <a:lnTo>
                  <a:pt x="443610" y="12700"/>
                </a:lnTo>
                <a:lnTo>
                  <a:pt x="443610" y="5714"/>
                </a:lnTo>
                <a:lnTo>
                  <a:pt x="437896" y="0"/>
                </a:lnTo>
                <a:close/>
              </a:path>
              <a:path w="469265" h="650875">
                <a:moveTo>
                  <a:pt x="443610" y="12700"/>
                </a:moveTo>
                <a:lnTo>
                  <a:pt x="418210" y="12700"/>
                </a:lnTo>
                <a:lnTo>
                  <a:pt x="430910" y="25400"/>
                </a:lnTo>
                <a:lnTo>
                  <a:pt x="443610" y="25400"/>
                </a:lnTo>
                <a:lnTo>
                  <a:pt x="443610" y="127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56866" y="988313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Preparation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7105" y="988313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13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Appointment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Booked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marL="10795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Receptionist)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52721" y="988313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7053" y="878586"/>
            <a:ext cx="1457325" cy="72136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Post-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Assignment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06818" y="1876805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14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Dispatch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Shop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(Shop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Foreman)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56866" y="2696717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14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Dispatch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Shop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(Shop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Foreman)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6818" y="2696717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Diagnosis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Technician)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47053" y="3515105"/>
            <a:ext cx="1457325" cy="66802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329565" marR="323215" indent="-635" algn="ctr">
              <a:lnSpc>
                <a:spcPct val="100000"/>
              </a:lnSpc>
              <a:spcBef>
                <a:spcPts val="2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Order Authorizations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56866" y="3515105"/>
            <a:ext cx="1457325" cy="66802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189230" marR="182880" algn="ctr">
              <a:lnSpc>
                <a:spcPct val="100000"/>
              </a:lnSpc>
              <a:spcBef>
                <a:spcPts val="2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 Completion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Stock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2533" y="2210561"/>
            <a:ext cx="1457325" cy="56388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Pick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Appointment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31970" y="2317242"/>
            <a:ext cx="1457325" cy="840105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94310" marR="187960" algn="ctr">
              <a:lnSpc>
                <a:spcPct val="100000"/>
              </a:lnSpc>
              <a:spcBef>
                <a:spcPts val="27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Stock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Updates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56866" y="1876805"/>
            <a:ext cx="1457325" cy="501650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4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Repairs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Completed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Technician)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2533" y="3137154"/>
            <a:ext cx="1457325" cy="559435"/>
          </a:xfrm>
          <a:prstGeom prst="rect">
            <a:avLst/>
          </a:prstGeom>
          <a:solidFill>
            <a:srgbClr val="DF4145"/>
          </a:solidFill>
          <a:ln w="25400">
            <a:solidFill>
              <a:srgbClr val="5D1617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37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Close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Order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Arial"/>
              <a:cs typeface="Arial"/>
            </a:endParaRPr>
          </a:p>
          <a:p>
            <a:pPr marL="24511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(Service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Advisor)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19905" y="1200150"/>
            <a:ext cx="433070" cy="76200"/>
          </a:xfrm>
          <a:custGeom>
            <a:avLst/>
            <a:gdLst/>
            <a:ahLst/>
            <a:cxnLst/>
            <a:rect l="l" t="t" r="r" b="b"/>
            <a:pathLst>
              <a:path w="433070" h="76200">
                <a:moveTo>
                  <a:pt x="356743" y="0"/>
                </a:moveTo>
                <a:lnTo>
                  <a:pt x="356743" y="76200"/>
                </a:lnTo>
                <a:lnTo>
                  <a:pt x="407543" y="50800"/>
                </a:lnTo>
                <a:lnTo>
                  <a:pt x="369443" y="50800"/>
                </a:lnTo>
                <a:lnTo>
                  <a:pt x="369443" y="25400"/>
                </a:lnTo>
                <a:lnTo>
                  <a:pt x="407543" y="25400"/>
                </a:lnTo>
                <a:lnTo>
                  <a:pt x="356743" y="0"/>
                </a:lnTo>
                <a:close/>
              </a:path>
              <a:path w="433070" h="76200">
                <a:moveTo>
                  <a:pt x="356743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356743" y="50800"/>
                </a:lnTo>
                <a:lnTo>
                  <a:pt x="356743" y="25400"/>
                </a:lnTo>
                <a:close/>
              </a:path>
              <a:path w="433070" h="76200">
                <a:moveTo>
                  <a:pt x="407543" y="25400"/>
                </a:moveTo>
                <a:lnTo>
                  <a:pt x="369443" y="25400"/>
                </a:lnTo>
                <a:lnTo>
                  <a:pt x="369443" y="50800"/>
                </a:lnTo>
                <a:lnTo>
                  <a:pt x="407543" y="50800"/>
                </a:lnTo>
                <a:lnTo>
                  <a:pt x="432943" y="38100"/>
                </a:lnTo>
                <a:lnTo>
                  <a:pt x="407543" y="254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9665" y="1200658"/>
            <a:ext cx="438150" cy="76200"/>
          </a:xfrm>
          <a:custGeom>
            <a:avLst/>
            <a:gdLst/>
            <a:ahLst/>
            <a:cxnLst/>
            <a:rect l="l" t="t" r="r" b="b"/>
            <a:pathLst>
              <a:path w="438150" h="76200">
                <a:moveTo>
                  <a:pt x="361738" y="50782"/>
                </a:moveTo>
                <a:lnTo>
                  <a:pt x="361696" y="76200"/>
                </a:lnTo>
                <a:lnTo>
                  <a:pt x="412496" y="50800"/>
                </a:lnTo>
                <a:lnTo>
                  <a:pt x="374396" y="50800"/>
                </a:lnTo>
                <a:lnTo>
                  <a:pt x="361738" y="50782"/>
                </a:lnTo>
                <a:close/>
              </a:path>
              <a:path w="438150" h="76200">
                <a:moveTo>
                  <a:pt x="361780" y="25382"/>
                </a:moveTo>
                <a:lnTo>
                  <a:pt x="361738" y="50782"/>
                </a:lnTo>
                <a:lnTo>
                  <a:pt x="374396" y="50800"/>
                </a:lnTo>
                <a:lnTo>
                  <a:pt x="374523" y="25400"/>
                </a:lnTo>
                <a:lnTo>
                  <a:pt x="361780" y="25382"/>
                </a:lnTo>
                <a:close/>
              </a:path>
              <a:path w="438150" h="76200">
                <a:moveTo>
                  <a:pt x="361823" y="0"/>
                </a:moveTo>
                <a:lnTo>
                  <a:pt x="361780" y="25382"/>
                </a:lnTo>
                <a:lnTo>
                  <a:pt x="374523" y="25400"/>
                </a:lnTo>
                <a:lnTo>
                  <a:pt x="374396" y="50800"/>
                </a:lnTo>
                <a:lnTo>
                  <a:pt x="412496" y="50800"/>
                </a:lnTo>
                <a:lnTo>
                  <a:pt x="437896" y="38100"/>
                </a:lnTo>
                <a:lnTo>
                  <a:pt x="361823" y="0"/>
                </a:lnTo>
                <a:close/>
              </a:path>
              <a:path w="438150" h="76200">
                <a:moveTo>
                  <a:pt x="0" y="24891"/>
                </a:moveTo>
                <a:lnTo>
                  <a:pt x="0" y="50291"/>
                </a:lnTo>
                <a:lnTo>
                  <a:pt x="361738" y="50782"/>
                </a:lnTo>
                <a:lnTo>
                  <a:pt x="361780" y="25382"/>
                </a:lnTo>
                <a:lnTo>
                  <a:pt x="0" y="24891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97190" y="2378201"/>
            <a:ext cx="76200" cy="318135"/>
          </a:xfrm>
          <a:custGeom>
            <a:avLst/>
            <a:gdLst/>
            <a:ahLst/>
            <a:cxnLst/>
            <a:rect l="l" t="t" r="r" b="b"/>
            <a:pathLst>
              <a:path w="76200" h="318135">
                <a:moveTo>
                  <a:pt x="25400" y="241554"/>
                </a:moveTo>
                <a:lnTo>
                  <a:pt x="0" y="241554"/>
                </a:lnTo>
                <a:lnTo>
                  <a:pt x="38100" y="317754"/>
                </a:lnTo>
                <a:lnTo>
                  <a:pt x="69850" y="254254"/>
                </a:lnTo>
                <a:lnTo>
                  <a:pt x="25400" y="254254"/>
                </a:lnTo>
                <a:lnTo>
                  <a:pt x="25400" y="241554"/>
                </a:lnTo>
                <a:close/>
              </a:path>
              <a:path w="76200" h="318135">
                <a:moveTo>
                  <a:pt x="50800" y="0"/>
                </a:moveTo>
                <a:lnTo>
                  <a:pt x="25400" y="0"/>
                </a:lnTo>
                <a:lnTo>
                  <a:pt x="25400" y="254254"/>
                </a:lnTo>
                <a:lnTo>
                  <a:pt x="50800" y="254254"/>
                </a:lnTo>
                <a:lnTo>
                  <a:pt x="50800" y="0"/>
                </a:lnTo>
                <a:close/>
              </a:path>
              <a:path w="76200" h="318135">
                <a:moveTo>
                  <a:pt x="76200" y="241554"/>
                </a:moveTo>
                <a:lnTo>
                  <a:pt x="50800" y="241554"/>
                </a:lnTo>
                <a:lnTo>
                  <a:pt x="50800" y="254254"/>
                </a:lnTo>
                <a:lnTo>
                  <a:pt x="69850" y="254254"/>
                </a:lnTo>
                <a:lnTo>
                  <a:pt x="76200" y="241554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03997" y="3198114"/>
            <a:ext cx="443865" cy="688975"/>
          </a:xfrm>
          <a:custGeom>
            <a:avLst/>
            <a:gdLst/>
            <a:ahLst/>
            <a:cxnLst/>
            <a:rect l="l" t="t" r="r" b="b"/>
            <a:pathLst>
              <a:path w="443865" h="688975">
                <a:moveTo>
                  <a:pt x="76200" y="612775"/>
                </a:moveTo>
                <a:lnTo>
                  <a:pt x="0" y="650875"/>
                </a:lnTo>
                <a:lnTo>
                  <a:pt x="76200" y="688975"/>
                </a:lnTo>
                <a:lnTo>
                  <a:pt x="76200" y="663575"/>
                </a:lnTo>
                <a:lnTo>
                  <a:pt x="63500" y="663575"/>
                </a:lnTo>
                <a:lnTo>
                  <a:pt x="63500" y="638175"/>
                </a:lnTo>
                <a:lnTo>
                  <a:pt x="76200" y="638175"/>
                </a:lnTo>
                <a:lnTo>
                  <a:pt x="76200" y="612775"/>
                </a:lnTo>
                <a:close/>
              </a:path>
              <a:path w="443865" h="688975">
                <a:moveTo>
                  <a:pt x="76200" y="638175"/>
                </a:moveTo>
                <a:lnTo>
                  <a:pt x="63500" y="638175"/>
                </a:lnTo>
                <a:lnTo>
                  <a:pt x="63500" y="663575"/>
                </a:lnTo>
                <a:lnTo>
                  <a:pt x="76200" y="663575"/>
                </a:lnTo>
                <a:lnTo>
                  <a:pt x="76200" y="638175"/>
                </a:lnTo>
                <a:close/>
              </a:path>
              <a:path w="443865" h="688975">
                <a:moveTo>
                  <a:pt x="418210" y="638175"/>
                </a:moveTo>
                <a:lnTo>
                  <a:pt x="76200" y="638175"/>
                </a:lnTo>
                <a:lnTo>
                  <a:pt x="76200" y="663575"/>
                </a:lnTo>
                <a:lnTo>
                  <a:pt x="437896" y="663575"/>
                </a:lnTo>
                <a:lnTo>
                  <a:pt x="443610" y="657860"/>
                </a:lnTo>
                <a:lnTo>
                  <a:pt x="443610" y="650875"/>
                </a:lnTo>
                <a:lnTo>
                  <a:pt x="418210" y="650875"/>
                </a:lnTo>
                <a:lnTo>
                  <a:pt x="418210" y="638175"/>
                </a:lnTo>
                <a:close/>
              </a:path>
              <a:path w="443865" h="688975">
                <a:moveTo>
                  <a:pt x="443610" y="0"/>
                </a:moveTo>
                <a:lnTo>
                  <a:pt x="418210" y="0"/>
                </a:lnTo>
                <a:lnTo>
                  <a:pt x="418210" y="650875"/>
                </a:lnTo>
                <a:lnTo>
                  <a:pt x="430910" y="638175"/>
                </a:lnTo>
                <a:lnTo>
                  <a:pt x="443610" y="638175"/>
                </a:lnTo>
                <a:lnTo>
                  <a:pt x="443610" y="0"/>
                </a:lnTo>
                <a:close/>
              </a:path>
              <a:path w="443865" h="688975">
                <a:moveTo>
                  <a:pt x="443610" y="638175"/>
                </a:moveTo>
                <a:lnTo>
                  <a:pt x="430910" y="638175"/>
                </a:lnTo>
                <a:lnTo>
                  <a:pt x="418210" y="650875"/>
                </a:lnTo>
                <a:lnTo>
                  <a:pt x="443610" y="650875"/>
                </a:lnTo>
                <a:lnTo>
                  <a:pt x="443610" y="638175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88914" y="2698242"/>
            <a:ext cx="1098550" cy="815975"/>
          </a:xfrm>
          <a:custGeom>
            <a:avLst/>
            <a:gdLst/>
            <a:ahLst/>
            <a:cxnLst/>
            <a:rect l="l" t="t" r="r" b="b"/>
            <a:pathLst>
              <a:path w="1098550" h="815975">
                <a:moveTo>
                  <a:pt x="1073150" y="38100"/>
                </a:moveTo>
                <a:lnTo>
                  <a:pt x="1073150" y="815720"/>
                </a:lnTo>
                <a:lnTo>
                  <a:pt x="1098550" y="815720"/>
                </a:lnTo>
                <a:lnTo>
                  <a:pt x="1098550" y="50800"/>
                </a:lnTo>
                <a:lnTo>
                  <a:pt x="1085850" y="50800"/>
                </a:lnTo>
                <a:lnTo>
                  <a:pt x="1073150" y="38100"/>
                </a:lnTo>
                <a:close/>
              </a:path>
              <a:path w="1098550" h="815975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50800"/>
                </a:lnTo>
                <a:lnTo>
                  <a:pt x="63500" y="50800"/>
                </a:lnTo>
                <a:lnTo>
                  <a:pt x="63500" y="25400"/>
                </a:lnTo>
                <a:lnTo>
                  <a:pt x="76200" y="25400"/>
                </a:lnTo>
                <a:lnTo>
                  <a:pt x="76200" y="0"/>
                </a:lnTo>
                <a:close/>
              </a:path>
              <a:path w="1098550" h="815975">
                <a:moveTo>
                  <a:pt x="76200" y="25400"/>
                </a:moveTo>
                <a:lnTo>
                  <a:pt x="63500" y="25400"/>
                </a:lnTo>
                <a:lnTo>
                  <a:pt x="63500" y="50800"/>
                </a:lnTo>
                <a:lnTo>
                  <a:pt x="76200" y="50800"/>
                </a:lnTo>
                <a:lnTo>
                  <a:pt x="76200" y="25400"/>
                </a:lnTo>
                <a:close/>
              </a:path>
              <a:path w="1098550" h="815975">
                <a:moveTo>
                  <a:pt x="1092835" y="25400"/>
                </a:moveTo>
                <a:lnTo>
                  <a:pt x="76200" y="25400"/>
                </a:lnTo>
                <a:lnTo>
                  <a:pt x="76200" y="50800"/>
                </a:lnTo>
                <a:lnTo>
                  <a:pt x="1073150" y="50800"/>
                </a:lnTo>
                <a:lnTo>
                  <a:pt x="1073150" y="38100"/>
                </a:lnTo>
                <a:lnTo>
                  <a:pt x="1098550" y="38100"/>
                </a:lnTo>
                <a:lnTo>
                  <a:pt x="1098550" y="31114"/>
                </a:lnTo>
                <a:lnTo>
                  <a:pt x="1092835" y="25400"/>
                </a:lnTo>
                <a:close/>
              </a:path>
              <a:path w="1098550" h="815975">
                <a:moveTo>
                  <a:pt x="1098550" y="38100"/>
                </a:moveTo>
                <a:lnTo>
                  <a:pt x="1073150" y="38100"/>
                </a:lnTo>
                <a:lnTo>
                  <a:pt x="1085850" y="50800"/>
                </a:lnTo>
                <a:lnTo>
                  <a:pt x="1098550" y="50800"/>
                </a:lnTo>
                <a:lnTo>
                  <a:pt x="1098550" y="381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7238" y="3198114"/>
            <a:ext cx="76200" cy="316865"/>
          </a:xfrm>
          <a:custGeom>
            <a:avLst/>
            <a:gdLst/>
            <a:ahLst/>
            <a:cxnLst/>
            <a:rect l="l" t="t" r="r" b="b"/>
            <a:pathLst>
              <a:path w="76200" h="316864">
                <a:moveTo>
                  <a:pt x="50800" y="63500"/>
                </a:moveTo>
                <a:lnTo>
                  <a:pt x="25400" y="63500"/>
                </a:lnTo>
                <a:lnTo>
                  <a:pt x="25400" y="316611"/>
                </a:lnTo>
                <a:lnTo>
                  <a:pt x="50800" y="316611"/>
                </a:lnTo>
                <a:lnTo>
                  <a:pt x="50800" y="63500"/>
                </a:lnTo>
                <a:close/>
              </a:path>
              <a:path w="76200" h="316864">
                <a:moveTo>
                  <a:pt x="38100" y="0"/>
                </a:moveTo>
                <a:lnTo>
                  <a:pt x="0" y="76200"/>
                </a:lnTo>
                <a:lnTo>
                  <a:pt x="25400" y="76200"/>
                </a:lnTo>
                <a:lnTo>
                  <a:pt x="2540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16864">
                <a:moveTo>
                  <a:pt x="69850" y="63500"/>
                </a:moveTo>
                <a:lnTo>
                  <a:pt x="50800" y="63500"/>
                </a:lnTo>
                <a:lnTo>
                  <a:pt x="5080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13810" y="2723641"/>
            <a:ext cx="2332990" cy="1163320"/>
          </a:xfrm>
          <a:custGeom>
            <a:avLst/>
            <a:gdLst/>
            <a:ahLst/>
            <a:cxnLst/>
            <a:rect l="l" t="t" r="r" b="b"/>
            <a:pathLst>
              <a:path w="2332990" h="1163320">
                <a:moveTo>
                  <a:pt x="2332736" y="1112520"/>
                </a:moveTo>
                <a:lnTo>
                  <a:pt x="271907" y="1112520"/>
                </a:lnTo>
                <a:lnTo>
                  <a:pt x="271907" y="1111758"/>
                </a:lnTo>
                <a:lnTo>
                  <a:pt x="271907" y="25400"/>
                </a:lnTo>
                <a:lnTo>
                  <a:pt x="518541" y="25400"/>
                </a:lnTo>
                <a:lnTo>
                  <a:pt x="518541" y="12700"/>
                </a:lnTo>
                <a:lnTo>
                  <a:pt x="518541" y="0"/>
                </a:lnTo>
                <a:lnTo>
                  <a:pt x="252222" y="0"/>
                </a:lnTo>
                <a:lnTo>
                  <a:pt x="246507" y="5715"/>
                </a:lnTo>
                <a:lnTo>
                  <a:pt x="246507" y="1111758"/>
                </a:lnTo>
                <a:lnTo>
                  <a:pt x="76200" y="1111758"/>
                </a:lnTo>
                <a:lnTo>
                  <a:pt x="76200" y="1087120"/>
                </a:lnTo>
                <a:lnTo>
                  <a:pt x="76200" y="1086358"/>
                </a:lnTo>
                <a:lnTo>
                  <a:pt x="0" y="1124458"/>
                </a:lnTo>
                <a:lnTo>
                  <a:pt x="749" y="1124851"/>
                </a:lnTo>
                <a:lnTo>
                  <a:pt x="0" y="1125220"/>
                </a:lnTo>
                <a:lnTo>
                  <a:pt x="76200" y="1163320"/>
                </a:lnTo>
                <a:lnTo>
                  <a:pt x="76200" y="1162596"/>
                </a:lnTo>
                <a:lnTo>
                  <a:pt x="76200" y="1137920"/>
                </a:lnTo>
                <a:lnTo>
                  <a:pt x="2332736" y="1137920"/>
                </a:lnTo>
                <a:lnTo>
                  <a:pt x="2332736" y="111252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47238" y="2378201"/>
            <a:ext cx="76200" cy="318135"/>
          </a:xfrm>
          <a:custGeom>
            <a:avLst/>
            <a:gdLst/>
            <a:ahLst/>
            <a:cxnLst/>
            <a:rect l="l" t="t" r="r" b="b"/>
            <a:pathLst>
              <a:path w="76200" h="318135">
                <a:moveTo>
                  <a:pt x="50800" y="63500"/>
                </a:moveTo>
                <a:lnTo>
                  <a:pt x="25400" y="63500"/>
                </a:lnTo>
                <a:lnTo>
                  <a:pt x="25400" y="317754"/>
                </a:lnTo>
                <a:lnTo>
                  <a:pt x="50800" y="317754"/>
                </a:lnTo>
                <a:lnTo>
                  <a:pt x="50800" y="63500"/>
                </a:lnTo>
                <a:close/>
              </a:path>
              <a:path w="76200" h="318135">
                <a:moveTo>
                  <a:pt x="38100" y="0"/>
                </a:moveTo>
                <a:lnTo>
                  <a:pt x="0" y="76200"/>
                </a:lnTo>
                <a:lnTo>
                  <a:pt x="25400" y="76200"/>
                </a:lnTo>
                <a:lnTo>
                  <a:pt x="2540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18135">
                <a:moveTo>
                  <a:pt x="69850" y="63500"/>
                </a:moveTo>
                <a:lnTo>
                  <a:pt x="50800" y="63500"/>
                </a:lnTo>
                <a:lnTo>
                  <a:pt x="5080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19477" y="2115566"/>
            <a:ext cx="438150" cy="415290"/>
          </a:xfrm>
          <a:custGeom>
            <a:avLst/>
            <a:gdLst/>
            <a:ahLst/>
            <a:cxnLst/>
            <a:rect l="l" t="t" r="r" b="b"/>
            <a:pathLst>
              <a:path w="438150" h="415289">
                <a:moveTo>
                  <a:pt x="76200" y="338963"/>
                </a:moveTo>
                <a:lnTo>
                  <a:pt x="0" y="377063"/>
                </a:lnTo>
                <a:lnTo>
                  <a:pt x="76200" y="415163"/>
                </a:lnTo>
                <a:lnTo>
                  <a:pt x="76200" y="389763"/>
                </a:lnTo>
                <a:lnTo>
                  <a:pt x="63500" y="389763"/>
                </a:lnTo>
                <a:lnTo>
                  <a:pt x="63500" y="364363"/>
                </a:lnTo>
                <a:lnTo>
                  <a:pt x="76200" y="364363"/>
                </a:lnTo>
                <a:lnTo>
                  <a:pt x="76200" y="338963"/>
                </a:lnTo>
                <a:close/>
              </a:path>
              <a:path w="438150" h="415289">
                <a:moveTo>
                  <a:pt x="76200" y="364363"/>
                </a:moveTo>
                <a:lnTo>
                  <a:pt x="63500" y="364363"/>
                </a:lnTo>
                <a:lnTo>
                  <a:pt x="63500" y="389763"/>
                </a:lnTo>
                <a:lnTo>
                  <a:pt x="76200" y="389763"/>
                </a:lnTo>
                <a:lnTo>
                  <a:pt x="76200" y="364363"/>
                </a:lnTo>
                <a:close/>
              </a:path>
              <a:path w="438150" h="415289">
                <a:moveTo>
                  <a:pt x="206248" y="364363"/>
                </a:moveTo>
                <a:lnTo>
                  <a:pt x="76200" y="364363"/>
                </a:lnTo>
                <a:lnTo>
                  <a:pt x="76200" y="389763"/>
                </a:lnTo>
                <a:lnTo>
                  <a:pt x="225933" y="389763"/>
                </a:lnTo>
                <a:lnTo>
                  <a:pt x="231648" y="384047"/>
                </a:lnTo>
                <a:lnTo>
                  <a:pt x="231648" y="377063"/>
                </a:lnTo>
                <a:lnTo>
                  <a:pt x="206248" y="377063"/>
                </a:lnTo>
                <a:lnTo>
                  <a:pt x="206248" y="364363"/>
                </a:lnTo>
                <a:close/>
              </a:path>
              <a:path w="438150" h="415289">
                <a:moveTo>
                  <a:pt x="437896" y="0"/>
                </a:moveTo>
                <a:lnTo>
                  <a:pt x="211963" y="0"/>
                </a:lnTo>
                <a:lnTo>
                  <a:pt x="206248" y="5714"/>
                </a:lnTo>
                <a:lnTo>
                  <a:pt x="206248" y="377063"/>
                </a:lnTo>
                <a:lnTo>
                  <a:pt x="218948" y="364363"/>
                </a:lnTo>
                <a:lnTo>
                  <a:pt x="231648" y="364363"/>
                </a:lnTo>
                <a:lnTo>
                  <a:pt x="231648" y="25400"/>
                </a:lnTo>
                <a:lnTo>
                  <a:pt x="218948" y="25400"/>
                </a:lnTo>
                <a:lnTo>
                  <a:pt x="231648" y="12700"/>
                </a:lnTo>
                <a:lnTo>
                  <a:pt x="437896" y="12700"/>
                </a:lnTo>
                <a:lnTo>
                  <a:pt x="437896" y="0"/>
                </a:lnTo>
                <a:close/>
              </a:path>
              <a:path w="438150" h="415289">
                <a:moveTo>
                  <a:pt x="231648" y="364363"/>
                </a:moveTo>
                <a:lnTo>
                  <a:pt x="218948" y="364363"/>
                </a:lnTo>
                <a:lnTo>
                  <a:pt x="206248" y="377063"/>
                </a:lnTo>
                <a:lnTo>
                  <a:pt x="231648" y="377063"/>
                </a:lnTo>
                <a:lnTo>
                  <a:pt x="231648" y="364363"/>
                </a:lnTo>
                <a:close/>
              </a:path>
              <a:path w="438150" h="415289">
                <a:moveTo>
                  <a:pt x="231648" y="12700"/>
                </a:moveTo>
                <a:lnTo>
                  <a:pt x="218948" y="25400"/>
                </a:lnTo>
                <a:lnTo>
                  <a:pt x="231648" y="25400"/>
                </a:lnTo>
                <a:lnTo>
                  <a:pt x="231648" y="12700"/>
                </a:lnTo>
                <a:close/>
              </a:path>
              <a:path w="438150" h="415289">
                <a:moveTo>
                  <a:pt x="437896" y="12700"/>
                </a:moveTo>
                <a:lnTo>
                  <a:pt x="231648" y="12700"/>
                </a:lnTo>
                <a:lnTo>
                  <a:pt x="231648" y="25400"/>
                </a:lnTo>
                <a:lnTo>
                  <a:pt x="437896" y="25400"/>
                </a:lnTo>
                <a:lnTo>
                  <a:pt x="437896" y="12700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2905" y="2774442"/>
            <a:ext cx="76200" cy="363220"/>
          </a:xfrm>
          <a:custGeom>
            <a:avLst/>
            <a:gdLst/>
            <a:ahLst/>
            <a:cxnLst/>
            <a:rect l="l" t="t" r="r" b="b"/>
            <a:pathLst>
              <a:path w="76200" h="363219">
                <a:moveTo>
                  <a:pt x="25400" y="287019"/>
                </a:moveTo>
                <a:lnTo>
                  <a:pt x="0" y="287019"/>
                </a:lnTo>
                <a:lnTo>
                  <a:pt x="38100" y="363219"/>
                </a:lnTo>
                <a:lnTo>
                  <a:pt x="69850" y="299719"/>
                </a:lnTo>
                <a:lnTo>
                  <a:pt x="25400" y="299719"/>
                </a:lnTo>
                <a:lnTo>
                  <a:pt x="25400" y="287019"/>
                </a:lnTo>
                <a:close/>
              </a:path>
              <a:path w="76200" h="363219">
                <a:moveTo>
                  <a:pt x="50800" y="0"/>
                </a:moveTo>
                <a:lnTo>
                  <a:pt x="25400" y="0"/>
                </a:lnTo>
                <a:lnTo>
                  <a:pt x="25400" y="299719"/>
                </a:lnTo>
                <a:lnTo>
                  <a:pt x="50800" y="299719"/>
                </a:lnTo>
                <a:lnTo>
                  <a:pt x="50800" y="0"/>
                </a:lnTo>
                <a:close/>
              </a:path>
              <a:path w="76200" h="363219">
                <a:moveTo>
                  <a:pt x="76200" y="287019"/>
                </a:moveTo>
                <a:lnTo>
                  <a:pt x="50800" y="287019"/>
                </a:lnTo>
                <a:lnTo>
                  <a:pt x="50800" y="299719"/>
                </a:lnTo>
                <a:lnTo>
                  <a:pt x="69850" y="299719"/>
                </a:lnTo>
                <a:lnTo>
                  <a:pt x="76200" y="287019"/>
                </a:lnTo>
                <a:close/>
              </a:path>
            </a:pathLst>
          </a:custGeom>
          <a:solidFill>
            <a:srgbClr val="DE3A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90066" y="722756"/>
            <a:ext cx="39916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02379" algn="l"/>
              </a:tabLst>
            </a:pPr>
            <a:r>
              <a:rPr sz="1500" spc="-37" baseline="2777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994275" y="3637279"/>
            <a:ext cx="4927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3B3938"/>
                </a:solidFill>
                <a:latin typeface="Trebuchet MS"/>
                <a:cs typeface="Trebuchet MS"/>
              </a:rPr>
              <a:t>In</a:t>
            </a:r>
            <a:r>
              <a:rPr sz="1000" b="1" spc="-20" dirty="0">
                <a:solidFill>
                  <a:srgbClr val="3B3938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3B3938"/>
                </a:solidFill>
                <a:latin typeface="Trebuchet MS"/>
                <a:cs typeface="Trebuchet MS"/>
              </a:rPr>
              <a:t>Stock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63792" y="2522931"/>
            <a:ext cx="7366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3B3938"/>
                </a:solidFill>
                <a:latin typeface="Trebuchet MS"/>
                <a:cs typeface="Trebuchet MS"/>
              </a:rPr>
              <a:t>Not</a:t>
            </a:r>
            <a:r>
              <a:rPr sz="1000" b="1" spc="-30" dirty="0">
                <a:solidFill>
                  <a:srgbClr val="3B3938"/>
                </a:solidFill>
                <a:latin typeface="Trebuchet MS"/>
                <a:cs typeface="Trebuchet MS"/>
              </a:rPr>
              <a:t> </a:t>
            </a:r>
            <a:r>
              <a:rPr sz="1000" b="1" dirty="0">
                <a:solidFill>
                  <a:srgbClr val="3B3938"/>
                </a:solidFill>
                <a:latin typeface="Trebuchet MS"/>
                <a:cs typeface="Trebuchet MS"/>
              </a:rPr>
              <a:t>In</a:t>
            </a:r>
            <a:r>
              <a:rPr sz="1000" b="1" spc="-30" dirty="0">
                <a:solidFill>
                  <a:srgbClr val="3B3938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3B3938"/>
                </a:solidFill>
                <a:latin typeface="Trebuchet MS"/>
                <a:cs typeface="Trebuchet MS"/>
              </a:rPr>
              <a:t>Stock</a:t>
            </a:r>
            <a:endParaRPr sz="1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3997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Setup and Planning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8"/>
            <a:ext cx="7377545" cy="288282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bg2"/>
                </a:solidFill>
                <a:latin typeface="Trebuchet MS" panose="020B0603020202020204" pitchFamily="34" charset="0"/>
              </a:rPr>
              <a:t>WO Status Codes  - W, P, A, T, I, F, HP, PO, PH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Job Status Codes  - 1,2,3,4,4, HP, WA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bg2"/>
                </a:solidFill>
                <a:latin typeface="Trebuchet MS" panose="020B0603020202020204" pitchFamily="34" charset="0"/>
              </a:rPr>
              <a:t>WO Locations  - CHU, IH, SUBLET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WO Categories – Tech Codes or Wo Types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Teams – DO, PU, WT, MH, TR, BS, EST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CRM – Schedules, Templates, Tasks, Text, Emails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Service Workflow: Beginning-to-end for Service Advisors and Techni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302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Support Help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5" y="969771"/>
            <a:ext cx="3476984" cy="3257174"/>
          </a:xfrm>
        </p:spPr>
        <p:txBody>
          <a:bodyPr/>
          <a:lstStyle/>
          <a:p>
            <a:r>
              <a:rPr lang="en-US" dirty="0"/>
              <a:t>The best way to get support is to sign up on the IDS Portal website, </a:t>
            </a:r>
          </a:p>
          <a:p>
            <a:r>
              <a:rPr lang="en-US" dirty="0"/>
              <a:t>Visit: </a:t>
            </a:r>
            <a:r>
              <a:rPr lang="en-US" dirty="0">
                <a:hlinkClick r:id="rId2"/>
              </a:rPr>
              <a:t>https://portal.ids-astra.com/login</a:t>
            </a:r>
            <a:endParaRPr lang="en-US" dirty="0"/>
          </a:p>
          <a:p>
            <a:r>
              <a:rPr lang="en-US" dirty="0"/>
              <a:t>Here you can register to send in a support ticket and access the vast amount of online reference materials.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905D5-19F1-45F5-5773-6BB0F805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730" y="1495898"/>
            <a:ext cx="4691395" cy="2788489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197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Support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22C42-7A41-3C81-70FC-27B272FB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2" y="1024306"/>
            <a:ext cx="7182093" cy="3329600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697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Support Help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612BE-F407-3821-FF96-472A36654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99" y="1024305"/>
            <a:ext cx="6228272" cy="3346438"/>
          </a:xfrm>
          <a:prstGeom prst="rect">
            <a:avLst/>
          </a:prstGeom>
          <a:ln w="38100">
            <a:solidFill>
              <a:srgbClr val="1F19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544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7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7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8"/>
            <a:ext cx="7377545" cy="288282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Service Workflow: Beginning-to-end for Service Advisors and Techni 	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5F2C2-CC96-0347-959C-64569221B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2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3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7"/>
            <a:ext cx="7787317" cy="52014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Service CRM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Setup is online through service  360 login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2210844"/>
            <a:ext cx="7377545" cy="1753884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Trebuchet MS" panose="020B0603020202020204" pitchFamily="34" charset="0"/>
              </a:rPr>
              <a:t>Servie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 Workflow: Beginning-to-end for Service Advisors and Techni 	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C6C7-8E8E-8AAC-7053-86FEA9EDB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3318"/>
            <a:ext cx="9144000" cy="194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3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467" y="344147"/>
            <a:ext cx="8037534" cy="217358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Service CRM Setup</a:t>
            </a:r>
          </a:p>
          <a:p>
            <a:r>
              <a:rPr lang="en-US" sz="1600" dirty="0">
                <a:solidFill>
                  <a:schemeClr val="bg2"/>
                </a:solidFill>
              </a:rPr>
              <a:t>Follow up Schedules – Text, Emails, Tasks</a:t>
            </a:r>
          </a:p>
          <a:p>
            <a:endParaRPr lang="en-US" sz="1600" dirty="0">
              <a:solidFill>
                <a:schemeClr val="bg2"/>
              </a:solidFill>
            </a:endParaRPr>
          </a:p>
          <a:p>
            <a:r>
              <a:rPr lang="en-US" sz="1600" dirty="0">
                <a:solidFill>
                  <a:schemeClr val="bg2"/>
                </a:solidFill>
              </a:rPr>
              <a:t>Changes to Wo Status, Labor, Comments, </a:t>
            </a:r>
          </a:p>
          <a:p>
            <a:r>
              <a:rPr lang="en-US" sz="1600" dirty="0">
                <a:solidFill>
                  <a:schemeClr val="bg2"/>
                </a:solidFill>
              </a:rPr>
              <a:t>Job status, appointments - auto text/emails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2254684"/>
            <a:ext cx="7377545" cy="1941535"/>
          </a:xfrm>
        </p:spPr>
        <p:txBody>
          <a:bodyPr/>
          <a:lstStyle/>
          <a:p>
            <a:endParaRPr lang="en-US" sz="1800" b="0" i="0" u="none" strike="noStrike" baseline="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0" i="0" u="none" strike="noStrike" baseline="0" dirty="0">
                <a:solidFill>
                  <a:schemeClr val="bg2"/>
                </a:solidFill>
                <a:latin typeface="Trebuchet MS" panose="020B0603020202020204" pitchFamily="34" charset="0"/>
              </a:rPr>
              <a:t>Text Customer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Email customer/appt owner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Task assigned to user/author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D2FD0-F1B8-7FFD-122F-45B0DBEDC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11" y="219533"/>
            <a:ext cx="4102311" cy="416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2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467" y="344147"/>
            <a:ext cx="8037534" cy="39585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Follow up Schedule –  Appointment - Team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2254684"/>
            <a:ext cx="7377545" cy="1941535"/>
          </a:xfrm>
        </p:spPr>
        <p:txBody>
          <a:bodyPr/>
          <a:lstStyle/>
          <a:p>
            <a:endParaRPr lang="en-US" sz="1800" b="0" i="0" u="none" strike="noStrike" baseline="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99CE1-9652-A623-FC95-D8195771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473"/>
            <a:ext cx="9144000" cy="305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82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S 2024 UC">
      <a:dk1>
        <a:srgbClr val="DF4145"/>
      </a:dk1>
      <a:lt1>
        <a:srgbClr val="FFFFFF"/>
      </a:lt1>
      <a:dk2>
        <a:srgbClr val="1F1939"/>
      </a:dk2>
      <a:lt2>
        <a:srgbClr val="FBF9F5"/>
      </a:lt2>
      <a:accent1>
        <a:srgbClr val="DF4145"/>
      </a:accent1>
      <a:accent2>
        <a:srgbClr val="1F1939"/>
      </a:accent2>
      <a:accent3>
        <a:srgbClr val="92D050"/>
      </a:accent3>
      <a:accent4>
        <a:srgbClr val="42DFDB"/>
      </a:accent4>
      <a:accent5>
        <a:srgbClr val="7F7F7F"/>
      </a:accent5>
      <a:accent6>
        <a:srgbClr val="796ABD"/>
      </a:accent6>
      <a:hlink>
        <a:srgbClr val="DF4145"/>
      </a:hlink>
      <a:folHlink>
        <a:srgbClr val="42DF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5" tIns="91425" rIns="91425" bIns="91425" numCol="1" rtlCol="0" anchor="ctr" anchorCtr="0" compatLnSpc="1">
        <a:prstTxWarp prst="textNoShape">
          <a:avLst/>
        </a:prstTxWarp>
        <a:noAutofit/>
      </a:bodyPr>
      <a:lstStyle>
        <a:defPPr algn="l" eaLnBrk="1" hangingPunct="1">
          <a:buClr>
            <a:srgbClr val="000000"/>
          </a:buClr>
          <a:defRPr sz="2400" kern="0" dirty="0" err="1" smtClean="0">
            <a:solidFill>
              <a:srgbClr val="3C3938"/>
            </a:solidFill>
            <a:latin typeface="Trebuchet MS" panose="020B0603020202020204" pitchFamily="34" charset="0"/>
            <a:ea typeface="ＭＳ Ｐゴシック" panose="020B0600070205080204" pitchFamily="34" charset="-128"/>
            <a:cs typeface="Arial" panose="020B0604020202020204" pitchFamily="34" charset="0"/>
            <a:rtl val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e5b414-f8e8-4869-9838-2ea70360b9a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A8F613AEDC1D488F89E7232A3F5CC6" ma:contentTypeVersion="17" ma:contentTypeDescription="Create a new document." ma:contentTypeScope="" ma:versionID="d970a296a9eed4696ba78103b3828ac7">
  <xsd:schema xmlns:xsd="http://www.w3.org/2001/XMLSchema" xmlns:xs="http://www.w3.org/2001/XMLSchema" xmlns:p="http://schemas.microsoft.com/office/2006/metadata/properties" xmlns:ns3="52e5b414-f8e8-4869-9838-2ea70360b9a3" xmlns:ns4="a6ba526d-addf-4cd6-9b10-a73470d44d4a" targetNamespace="http://schemas.microsoft.com/office/2006/metadata/properties" ma:root="true" ma:fieldsID="648013ca28f63966bc7261c0ac3a9ffc" ns3:_="" ns4:_="">
    <xsd:import namespace="52e5b414-f8e8-4869-9838-2ea70360b9a3"/>
    <xsd:import namespace="a6ba526d-addf-4cd6-9b10-a73470d44d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e5b414-f8e8-4869-9838-2ea70360b9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a526d-addf-4cd6-9b10-a73470d44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24F5BB-18E7-44B7-BDD9-CDEF5243035E}">
  <ds:schemaRefs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52e5b414-f8e8-4869-9838-2ea70360b9a3"/>
    <ds:schemaRef ds:uri="http://schemas.microsoft.com/office/infopath/2007/PartnerControls"/>
    <ds:schemaRef ds:uri="http://schemas.openxmlformats.org/package/2006/metadata/core-properties"/>
    <ds:schemaRef ds:uri="a6ba526d-addf-4cd6-9b10-a73470d44d4a"/>
  </ds:schemaRefs>
</ds:datastoreItem>
</file>

<file path=customXml/itemProps2.xml><?xml version="1.0" encoding="utf-8"?>
<ds:datastoreItem xmlns:ds="http://schemas.openxmlformats.org/officeDocument/2006/customXml" ds:itemID="{7219D0CE-ECB2-4394-ABCF-B0356B5F54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D5802D-CE0D-41A1-8A38-3C3CA3CCF4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e5b414-f8e8-4869-9838-2ea70360b9a3"/>
    <ds:schemaRef ds:uri="a6ba526d-addf-4cd6-9b10-a73470d44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22018</TotalTime>
  <Words>1529</Words>
  <Application>Microsoft Office PowerPoint</Application>
  <PresentationFormat>On-screen Show (16:9)</PresentationFormat>
  <Paragraphs>466</Paragraphs>
  <Slides>54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- Service Workflow</vt:lpstr>
      <vt:lpstr>Service Workflow – Customer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 Workflow - Complete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Johnson</dc:creator>
  <cp:lastModifiedBy>Kurt Vajgrt</cp:lastModifiedBy>
  <cp:revision>566</cp:revision>
  <dcterms:modified xsi:type="dcterms:W3CDTF">2024-02-08T18:34:00Z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0x010100CEA8F613AEDC1D488F89E7232A3F5CC6</vt:lpwstr>
  </property>
</Properties>
</file>