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762" r:id="rId2"/>
  </p:sldMasterIdLst>
  <p:notesMasterIdLst>
    <p:notesMasterId r:id="rId109"/>
  </p:notesMasterIdLst>
  <p:handoutMasterIdLst>
    <p:handoutMasterId r:id="rId110"/>
  </p:handoutMasterIdLst>
  <p:sldIdLst>
    <p:sldId id="256" r:id="rId3"/>
    <p:sldId id="4279" r:id="rId4"/>
    <p:sldId id="4278" r:id="rId5"/>
    <p:sldId id="4285" r:id="rId6"/>
    <p:sldId id="4282" r:id="rId7"/>
    <p:sldId id="461" r:id="rId8"/>
    <p:sldId id="4280" r:id="rId9"/>
    <p:sldId id="463" r:id="rId10"/>
    <p:sldId id="465" r:id="rId11"/>
    <p:sldId id="466" r:id="rId12"/>
    <p:sldId id="467" r:id="rId13"/>
    <p:sldId id="468" r:id="rId14"/>
    <p:sldId id="469" r:id="rId15"/>
    <p:sldId id="470" r:id="rId16"/>
    <p:sldId id="472" r:id="rId17"/>
    <p:sldId id="473" r:id="rId18"/>
    <p:sldId id="480" r:id="rId19"/>
    <p:sldId id="476" r:id="rId20"/>
    <p:sldId id="477" r:id="rId21"/>
    <p:sldId id="478" r:id="rId22"/>
    <p:sldId id="479" r:id="rId23"/>
    <p:sldId id="381" r:id="rId24"/>
    <p:sldId id="4281" r:id="rId25"/>
    <p:sldId id="382" r:id="rId26"/>
    <p:sldId id="429" r:id="rId27"/>
    <p:sldId id="430" r:id="rId28"/>
    <p:sldId id="431" r:id="rId29"/>
    <p:sldId id="432" r:id="rId30"/>
    <p:sldId id="433" r:id="rId31"/>
    <p:sldId id="435" r:id="rId32"/>
    <p:sldId id="434" r:id="rId33"/>
    <p:sldId id="436" r:id="rId34"/>
    <p:sldId id="437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  <p:sldId id="457" r:id="rId55"/>
    <p:sldId id="388" r:id="rId56"/>
    <p:sldId id="387" r:id="rId57"/>
    <p:sldId id="386" r:id="rId58"/>
    <p:sldId id="389" r:id="rId59"/>
    <p:sldId id="390" r:id="rId60"/>
    <p:sldId id="391" r:id="rId61"/>
    <p:sldId id="396" r:id="rId62"/>
    <p:sldId id="397" r:id="rId63"/>
    <p:sldId id="398" r:id="rId64"/>
    <p:sldId id="399" r:id="rId65"/>
    <p:sldId id="400" r:id="rId66"/>
    <p:sldId id="401" r:id="rId67"/>
    <p:sldId id="402" r:id="rId68"/>
    <p:sldId id="410" r:id="rId69"/>
    <p:sldId id="411" r:id="rId70"/>
    <p:sldId id="412" r:id="rId71"/>
    <p:sldId id="413" r:id="rId72"/>
    <p:sldId id="414" r:id="rId73"/>
    <p:sldId id="4283" r:id="rId74"/>
    <p:sldId id="415" r:id="rId75"/>
    <p:sldId id="416" r:id="rId76"/>
    <p:sldId id="417" r:id="rId77"/>
    <p:sldId id="418" r:id="rId78"/>
    <p:sldId id="419" r:id="rId79"/>
    <p:sldId id="420" r:id="rId80"/>
    <p:sldId id="423" r:id="rId81"/>
    <p:sldId id="421" r:id="rId82"/>
    <p:sldId id="424" r:id="rId83"/>
    <p:sldId id="425" r:id="rId84"/>
    <p:sldId id="426" r:id="rId85"/>
    <p:sldId id="427" r:id="rId86"/>
    <p:sldId id="4284" r:id="rId87"/>
    <p:sldId id="482" r:id="rId88"/>
    <p:sldId id="483" r:id="rId89"/>
    <p:sldId id="484" r:id="rId90"/>
    <p:sldId id="485" r:id="rId91"/>
    <p:sldId id="486" r:id="rId92"/>
    <p:sldId id="494" r:id="rId93"/>
    <p:sldId id="487" r:id="rId94"/>
    <p:sldId id="404" r:id="rId95"/>
    <p:sldId id="406" r:id="rId96"/>
    <p:sldId id="407" r:id="rId97"/>
    <p:sldId id="408" r:id="rId98"/>
    <p:sldId id="458" r:id="rId99"/>
    <p:sldId id="488" r:id="rId100"/>
    <p:sldId id="489" r:id="rId101"/>
    <p:sldId id="490" r:id="rId102"/>
    <p:sldId id="491" r:id="rId103"/>
    <p:sldId id="493" r:id="rId104"/>
    <p:sldId id="492" r:id="rId105"/>
    <p:sldId id="495" r:id="rId106"/>
    <p:sldId id="360" r:id="rId107"/>
    <p:sldId id="356" r:id="rId10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1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145"/>
    <a:srgbClr val="868382"/>
    <a:srgbClr val="1F1939"/>
    <a:srgbClr val="D60093"/>
    <a:srgbClr val="646160"/>
    <a:srgbClr val="FBF9F5"/>
    <a:srgbClr val="3C3938"/>
    <a:srgbClr val="514E4D"/>
    <a:srgbClr val="8D8887"/>
    <a:srgbClr val="726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6" autoAdjust="0"/>
    <p:restoredTop sz="83019" autoAdjust="0"/>
  </p:normalViewPr>
  <p:slideViewPr>
    <p:cSldViewPr snapToGrid="0" snapToObjects="1">
      <p:cViewPr varScale="1">
        <p:scale>
          <a:sx n="79" d="100"/>
          <a:sy n="79" d="100"/>
        </p:scale>
        <p:origin x="414" y="78"/>
      </p:cViewPr>
      <p:guideLst>
        <p:guide orient="horz" pos="3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FAAE2F-6011-48F6-94D7-ACEF58D96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F34F1-C952-4DC9-8AB0-3820E1E3DE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1875F-CEE0-4AFD-BFDE-9B55647C5812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F3A30-65EE-46F1-AD5B-811133ADF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52F8-174A-45D2-93AF-F5486FA89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D62F-E533-4BA1-AE1A-89EE9D0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5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47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388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57350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51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5111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Customer History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32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Maintain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talk about each tab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7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 New Quote from SQ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9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 New Quote that add SQ# now enter or find customer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46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 New Quote that add SQ# now enter or find customer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0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over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75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5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FD27C6F-DEF7-E612-B2FD-3EE32501A393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0410F8-AC0B-DE08-562B-C89D946B1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70AE7D-1F7A-8E77-0375-60C99AC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4E4170-8623-FBBC-8739-90C977BC5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99" y="521855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781247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83BE0-EBA5-229D-77D1-B509785060A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Grafika 11">
            <a:extLst>
              <a:ext uri="{FF2B5EF4-FFF2-40B4-BE49-F238E27FC236}">
                <a16:creationId xmlns:a16="http://schemas.microsoft.com/office/drawing/2014/main" id="{A5B8DD4B-D169-E78F-6223-21038182F9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404C35C-1AB3-B984-9155-B16AF219CA81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493877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rgbClr val="1F1939"/>
                </a:solidFill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Point 1</a:t>
            </a:r>
          </a:p>
          <a:p>
            <a:pPr lvl="1"/>
            <a:r>
              <a:rPr lang="en-US" noProof="0" dirty="0"/>
              <a:t>Point 2</a:t>
            </a:r>
          </a:p>
          <a:p>
            <a:pPr lvl="0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7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Title: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835746"/>
            <a:ext cx="6247245" cy="646690"/>
          </a:xfrm>
        </p:spPr>
        <p:txBody>
          <a:bodyPr/>
          <a:lstStyle>
            <a:lvl1pPr>
              <a:defRPr sz="2000" b="0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 Details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2022ED-CB38-4592-B8E7-096B7B5F3288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557DAA00-294E-09CB-9F4E-BF1000EE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1A748D1-1C2F-C76E-D6B3-D12E53582BB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DA8081-8614-9172-43DA-9FFCEF17CB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691806A-6175-EFB9-438F-687CDA012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7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6" y="338982"/>
            <a:ext cx="3567599" cy="4510109"/>
          </a:xfrm>
        </p:spPr>
        <p:txBody>
          <a:bodyPr/>
          <a:lstStyle>
            <a:lvl1pPr>
              <a:defRPr sz="3200">
                <a:solidFill>
                  <a:srgbClr val="1F1939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3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C2414A-586C-806E-6DD9-344717397A2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11">
            <a:extLst>
              <a:ext uri="{FF2B5EF4-FFF2-40B4-BE49-F238E27FC236}">
                <a16:creationId xmlns:a16="http://schemas.microsoft.com/office/drawing/2014/main" id="{D0442385-B63B-F7AB-16B4-1DDA85649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501B02F-2DB5-DFBB-E854-666B3B777D6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460967-08E2-98AA-2414-05C0B77A60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E909D5-84FA-7B26-AF24-E43D910484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08" y="535739"/>
            <a:ext cx="587795" cy="3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BDB4278-10A6-F01C-31EF-119BFE3D5AD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68D6EC4D-46C8-426F-FE42-5F300BD2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AC62DD1-C197-113B-7903-59EDE2D1D79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36D5FE-2B2D-86AE-14FB-0D3662E8F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55027E-D3F7-0BA2-1A74-096BF832AA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74" y="575844"/>
            <a:ext cx="652395" cy="2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F59F74-4AC8-22FB-8BC1-03370BCE74FD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9DE7B2CA-8020-CF60-3188-B0297E01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6B2EC5-E94C-803D-F472-4393BB553CF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9006C2-62E8-564F-9367-CD8C471BF1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30900D-4AE4-A3BF-8329-C0B6CB52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012" y="534208"/>
            <a:ext cx="559854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0"/>
            <a:ext cx="9144001" cy="448654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rgbClr val="DF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722D-DF6D-49CF-B4D9-662CADBC38C6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FF61B561-A1A4-4FAA-4B1B-2F67AA152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7EC2E3-4CCC-52E4-70B8-1270D0A4703D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rgbClr val="1F1939"/>
                </a:solidFill>
              </a:defRPr>
            </a:lvl1pPr>
            <a:lvl2pPr algn="ctr">
              <a:defRPr sz="3200">
                <a:solidFill>
                  <a:srgbClr val="1F1939"/>
                </a:solidFill>
              </a:defRPr>
            </a:lvl2pPr>
          </a:lstStyle>
          <a:p>
            <a:pPr lvl="0"/>
            <a:r>
              <a:rPr lang="en-US" noProof="0" dirty="0"/>
              <a:t>Subtitle</a:t>
            </a:r>
          </a:p>
          <a:p>
            <a:pPr lvl="1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9FC711-4888-B91E-52D4-23A4B6EDEF0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B6AE8C-451F-C1AE-17FC-B7B95CB07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944A282-9D93-ECFA-645E-AFAA8D237F4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" y="2522983"/>
            <a:ext cx="914399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DE09550-3E0E-9E47-9B8B-4FAFA965013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3E3E19D3-EF1D-C4FF-A3C1-421CE2199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FC4D3BD-D49B-C92D-2474-EBA78AF22F5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F6B4C5-1551-8A98-4AF0-B4AD30C51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177" y="1116129"/>
            <a:ext cx="1179642" cy="11796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A8F3A4-9868-2126-B405-8FF62F486CA8}"/>
              </a:ext>
            </a:extLst>
          </p:cNvPr>
          <p:cNvSpPr/>
          <p:nvPr/>
        </p:nvSpPr>
        <p:spPr>
          <a:xfrm>
            <a:off x="4137235" y="1348610"/>
            <a:ext cx="644592" cy="560436"/>
          </a:xfrm>
          <a:custGeom>
            <a:avLst/>
            <a:gdLst>
              <a:gd name="connsiteX0" fmla="*/ 595565 w 644592"/>
              <a:gd name="connsiteY0" fmla="*/ 448413 h 560436"/>
              <a:gd name="connsiteX1" fmla="*/ 644592 w 644592"/>
              <a:gd name="connsiteY1" fmla="*/ 399362 h 560436"/>
              <a:gd name="connsiteX2" fmla="*/ 644592 w 644592"/>
              <a:gd name="connsiteY2" fmla="*/ 49170 h 560436"/>
              <a:gd name="connsiteX3" fmla="*/ 595613 w 644592"/>
              <a:gd name="connsiteY3" fmla="*/ 0 h 560436"/>
              <a:gd name="connsiteX4" fmla="*/ 595565 w 644592"/>
              <a:gd name="connsiteY4" fmla="*/ 0 h 560436"/>
              <a:gd name="connsiteX5" fmla="*/ 49051 w 644592"/>
              <a:gd name="connsiteY5" fmla="*/ 0 h 560436"/>
              <a:gd name="connsiteX6" fmla="*/ 0 w 644592"/>
              <a:gd name="connsiteY6" fmla="*/ 49051 h 560436"/>
              <a:gd name="connsiteX7" fmla="*/ 0 w 644592"/>
              <a:gd name="connsiteY7" fmla="*/ 399243 h 560436"/>
              <a:gd name="connsiteX8" fmla="*/ 49051 w 644592"/>
              <a:gd name="connsiteY8" fmla="*/ 448294 h 560436"/>
              <a:gd name="connsiteX9" fmla="*/ 84070 w 644592"/>
              <a:gd name="connsiteY9" fmla="*/ 448294 h 560436"/>
              <a:gd name="connsiteX10" fmla="*/ 84070 w 644592"/>
              <a:gd name="connsiteY10" fmla="*/ 546395 h 560436"/>
              <a:gd name="connsiteX11" fmla="*/ 98043 w 644592"/>
              <a:gd name="connsiteY11" fmla="*/ 560436 h 560436"/>
              <a:gd name="connsiteX12" fmla="*/ 108012 w 644592"/>
              <a:gd name="connsiteY12" fmla="*/ 556305 h 560436"/>
              <a:gd name="connsiteX13" fmla="*/ 216000 w 644592"/>
              <a:gd name="connsiteY13" fmla="*/ 448294 h 560436"/>
              <a:gd name="connsiteX14" fmla="*/ 595565 w 644592"/>
              <a:gd name="connsiteY14" fmla="*/ 448294 h 560436"/>
              <a:gd name="connsiteX15" fmla="*/ 210187 w 644592"/>
              <a:gd name="connsiteY15" fmla="*/ 420397 h 560436"/>
              <a:gd name="connsiteX16" fmla="*/ 200277 w 644592"/>
              <a:gd name="connsiteY16" fmla="*/ 424495 h 560436"/>
              <a:gd name="connsiteX17" fmla="*/ 112133 w 644592"/>
              <a:gd name="connsiteY17" fmla="*/ 512639 h 560436"/>
              <a:gd name="connsiteX18" fmla="*/ 112133 w 644592"/>
              <a:gd name="connsiteY18" fmla="*/ 434405 h 560436"/>
              <a:gd name="connsiteX19" fmla="*/ 98125 w 644592"/>
              <a:gd name="connsiteY19" fmla="*/ 420397 h 560436"/>
              <a:gd name="connsiteX20" fmla="*/ 49051 w 644592"/>
              <a:gd name="connsiteY20" fmla="*/ 420397 h 560436"/>
              <a:gd name="connsiteX21" fmla="*/ 28015 w 644592"/>
              <a:gd name="connsiteY21" fmla="*/ 399362 h 560436"/>
              <a:gd name="connsiteX22" fmla="*/ 28015 w 644592"/>
              <a:gd name="connsiteY22" fmla="*/ 49170 h 560436"/>
              <a:gd name="connsiteX23" fmla="*/ 49051 w 644592"/>
              <a:gd name="connsiteY23" fmla="*/ 28134 h 560436"/>
              <a:gd name="connsiteX24" fmla="*/ 595565 w 644592"/>
              <a:gd name="connsiteY24" fmla="*/ 28134 h 560436"/>
              <a:gd name="connsiteX25" fmla="*/ 616577 w 644592"/>
              <a:gd name="connsiteY25" fmla="*/ 49170 h 560436"/>
              <a:gd name="connsiteX26" fmla="*/ 616577 w 644592"/>
              <a:gd name="connsiteY26" fmla="*/ 399362 h 560436"/>
              <a:gd name="connsiteX27" fmla="*/ 595565 w 644592"/>
              <a:gd name="connsiteY27" fmla="*/ 420397 h 5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92" h="560436">
                <a:moveTo>
                  <a:pt x="595565" y="448413"/>
                </a:moveTo>
                <a:cubicBezTo>
                  <a:pt x="622639" y="448387"/>
                  <a:pt x="644578" y="426436"/>
                  <a:pt x="644592" y="399362"/>
                </a:cubicBezTo>
                <a:lnTo>
                  <a:pt x="644592" y="49170"/>
                </a:lnTo>
                <a:cubicBezTo>
                  <a:pt x="644644" y="22067"/>
                  <a:pt x="622716" y="53"/>
                  <a:pt x="595613" y="0"/>
                </a:cubicBezTo>
                <a:cubicBezTo>
                  <a:pt x="595596" y="0"/>
                  <a:pt x="595582" y="0"/>
                  <a:pt x="595565" y="0"/>
                </a:cubicBezTo>
                <a:lnTo>
                  <a:pt x="49051" y="0"/>
                </a:lnTo>
                <a:cubicBezTo>
                  <a:pt x="21966" y="13"/>
                  <a:pt x="13" y="21966"/>
                  <a:pt x="0" y="49051"/>
                </a:cubicBezTo>
                <a:lnTo>
                  <a:pt x="0" y="399243"/>
                </a:lnTo>
                <a:cubicBezTo>
                  <a:pt x="13" y="426327"/>
                  <a:pt x="21966" y="448279"/>
                  <a:pt x="49051" y="448294"/>
                </a:cubicBezTo>
                <a:lnTo>
                  <a:pt x="84070" y="448294"/>
                </a:lnTo>
                <a:lnTo>
                  <a:pt x="84070" y="546395"/>
                </a:lnTo>
                <a:cubicBezTo>
                  <a:pt x="84051" y="554130"/>
                  <a:pt x="90307" y="560417"/>
                  <a:pt x="98043" y="560436"/>
                </a:cubicBezTo>
                <a:cubicBezTo>
                  <a:pt x="101784" y="560446"/>
                  <a:pt x="105374" y="558959"/>
                  <a:pt x="108012" y="556305"/>
                </a:cubicBezTo>
                <a:lnTo>
                  <a:pt x="216000" y="448294"/>
                </a:lnTo>
                <a:lnTo>
                  <a:pt x="595565" y="448294"/>
                </a:lnTo>
                <a:close/>
                <a:moveTo>
                  <a:pt x="210187" y="420397"/>
                </a:moveTo>
                <a:cubicBezTo>
                  <a:pt x="206472" y="420402"/>
                  <a:pt x="202910" y="421874"/>
                  <a:pt x="200277" y="424495"/>
                </a:cubicBezTo>
                <a:lnTo>
                  <a:pt x="112133" y="512639"/>
                </a:lnTo>
                <a:lnTo>
                  <a:pt x="112133" y="434405"/>
                </a:lnTo>
                <a:cubicBezTo>
                  <a:pt x="112133" y="426670"/>
                  <a:pt x="105861" y="420397"/>
                  <a:pt x="98125" y="420397"/>
                </a:cubicBezTo>
                <a:lnTo>
                  <a:pt x="49051" y="420397"/>
                </a:lnTo>
                <a:cubicBezTo>
                  <a:pt x="37444" y="420371"/>
                  <a:pt x="28042" y="410968"/>
                  <a:pt x="28015" y="399362"/>
                </a:cubicBezTo>
                <a:lnTo>
                  <a:pt x="28015" y="49170"/>
                </a:lnTo>
                <a:cubicBezTo>
                  <a:pt x="28042" y="37563"/>
                  <a:pt x="37444" y="28161"/>
                  <a:pt x="49051" y="28134"/>
                </a:cubicBezTo>
                <a:lnTo>
                  <a:pt x="595565" y="28134"/>
                </a:lnTo>
                <a:cubicBezTo>
                  <a:pt x="607167" y="28161"/>
                  <a:pt x="616565" y="37567"/>
                  <a:pt x="616577" y="49170"/>
                </a:cubicBezTo>
                <a:lnTo>
                  <a:pt x="616577" y="399362"/>
                </a:lnTo>
                <a:cubicBezTo>
                  <a:pt x="616565" y="410964"/>
                  <a:pt x="607167" y="420371"/>
                  <a:pt x="595565" y="42039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29CB5-A12F-4978-A8ED-FD1110CBCF76}"/>
              </a:ext>
            </a:extLst>
          </p:cNvPr>
          <p:cNvSpPr/>
          <p:nvPr/>
        </p:nvSpPr>
        <p:spPr>
          <a:xfrm>
            <a:off x="4361453" y="1418679"/>
            <a:ext cx="196172" cy="308281"/>
          </a:xfrm>
          <a:custGeom>
            <a:avLst/>
            <a:gdLst>
              <a:gd name="connsiteX0" fmla="*/ 84070 w 196172"/>
              <a:gd name="connsiteY0" fmla="*/ 1018 h 308281"/>
              <a:gd name="connsiteX1" fmla="*/ 0 w 196172"/>
              <a:gd name="connsiteY1" fmla="*/ 98095 h 308281"/>
              <a:gd name="connsiteX2" fmla="*/ 14008 w 196172"/>
              <a:gd name="connsiteY2" fmla="*/ 112103 h 308281"/>
              <a:gd name="connsiteX3" fmla="*/ 28015 w 196172"/>
              <a:gd name="connsiteY3" fmla="*/ 98095 h 308281"/>
              <a:gd name="connsiteX4" fmla="*/ 98078 w 196172"/>
              <a:gd name="connsiteY4" fmla="*/ 28033 h 308281"/>
              <a:gd name="connsiteX5" fmla="*/ 168140 w 196172"/>
              <a:gd name="connsiteY5" fmla="*/ 98095 h 308281"/>
              <a:gd name="connsiteX6" fmla="*/ 98078 w 196172"/>
              <a:gd name="connsiteY6" fmla="*/ 168157 h 308281"/>
              <a:gd name="connsiteX7" fmla="*/ 98078 w 196172"/>
              <a:gd name="connsiteY7" fmla="*/ 168157 h 308281"/>
              <a:gd name="connsiteX8" fmla="*/ 84070 w 196172"/>
              <a:gd name="connsiteY8" fmla="*/ 182165 h 308281"/>
              <a:gd name="connsiteX9" fmla="*/ 84070 w 196172"/>
              <a:gd name="connsiteY9" fmla="*/ 182165 h 308281"/>
              <a:gd name="connsiteX10" fmla="*/ 84070 w 196172"/>
              <a:gd name="connsiteY10" fmla="*/ 238220 h 308281"/>
              <a:gd name="connsiteX11" fmla="*/ 98078 w 196172"/>
              <a:gd name="connsiteY11" fmla="*/ 252227 h 308281"/>
              <a:gd name="connsiteX12" fmla="*/ 112085 w 196172"/>
              <a:gd name="connsiteY12" fmla="*/ 238220 h 308281"/>
              <a:gd name="connsiteX13" fmla="*/ 112085 w 196172"/>
              <a:gd name="connsiteY13" fmla="*/ 195172 h 308281"/>
              <a:gd name="connsiteX14" fmla="*/ 195155 w 196172"/>
              <a:gd name="connsiteY14" fmla="*/ 84087 h 308281"/>
              <a:gd name="connsiteX15" fmla="*/ 84070 w 196172"/>
              <a:gd name="connsiteY15" fmla="*/ 1018 h 308281"/>
              <a:gd name="connsiteX16" fmla="*/ 98078 w 196172"/>
              <a:gd name="connsiteY16" fmla="*/ 266235 h 308281"/>
              <a:gd name="connsiteX17" fmla="*/ 84070 w 196172"/>
              <a:gd name="connsiteY17" fmla="*/ 280267 h 308281"/>
              <a:gd name="connsiteX18" fmla="*/ 84070 w 196172"/>
              <a:gd name="connsiteY18" fmla="*/ 294274 h 308281"/>
              <a:gd name="connsiteX19" fmla="*/ 98078 w 196172"/>
              <a:gd name="connsiteY19" fmla="*/ 308282 h 308281"/>
              <a:gd name="connsiteX20" fmla="*/ 112085 w 196172"/>
              <a:gd name="connsiteY20" fmla="*/ 294274 h 308281"/>
              <a:gd name="connsiteX21" fmla="*/ 112085 w 196172"/>
              <a:gd name="connsiteY21" fmla="*/ 280267 h 308281"/>
              <a:gd name="connsiteX22" fmla="*/ 98078 w 196172"/>
              <a:gd name="connsiteY22" fmla="*/ 266235 h 3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172" h="308281">
                <a:moveTo>
                  <a:pt x="84070" y="1018"/>
                </a:moveTo>
                <a:cubicBezTo>
                  <a:pt x="35801" y="7963"/>
                  <a:pt x="-23" y="49330"/>
                  <a:pt x="0" y="98095"/>
                </a:cubicBezTo>
                <a:cubicBezTo>
                  <a:pt x="0" y="105831"/>
                  <a:pt x="6272" y="112103"/>
                  <a:pt x="14008" y="112103"/>
                </a:cubicBezTo>
                <a:cubicBezTo>
                  <a:pt x="21743" y="112103"/>
                  <a:pt x="28015" y="105831"/>
                  <a:pt x="28015" y="98095"/>
                </a:cubicBezTo>
                <a:cubicBezTo>
                  <a:pt x="28015" y="59401"/>
                  <a:pt x="59383" y="28033"/>
                  <a:pt x="98078" y="28033"/>
                </a:cubicBezTo>
                <a:cubicBezTo>
                  <a:pt x="136773" y="28033"/>
                  <a:pt x="168140" y="59401"/>
                  <a:pt x="168140" y="98095"/>
                </a:cubicBezTo>
                <a:cubicBezTo>
                  <a:pt x="168140" y="136789"/>
                  <a:pt x="136773" y="168157"/>
                  <a:pt x="98078" y="168157"/>
                </a:cubicBezTo>
                <a:lnTo>
                  <a:pt x="98078" y="168157"/>
                </a:lnTo>
                <a:cubicBezTo>
                  <a:pt x="90342" y="168157"/>
                  <a:pt x="84070" y="174430"/>
                  <a:pt x="84070" y="182165"/>
                </a:cubicBezTo>
                <a:lnTo>
                  <a:pt x="84070" y="182165"/>
                </a:lnTo>
                <a:lnTo>
                  <a:pt x="84070" y="238220"/>
                </a:lnTo>
                <a:cubicBezTo>
                  <a:pt x="84070" y="245955"/>
                  <a:pt x="90342" y="252227"/>
                  <a:pt x="98078" y="252227"/>
                </a:cubicBezTo>
                <a:cubicBezTo>
                  <a:pt x="105813" y="252227"/>
                  <a:pt x="112085" y="245955"/>
                  <a:pt x="112085" y="238220"/>
                </a:cubicBezTo>
                <a:lnTo>
                  <a:pt x="112085" y="195172"/>
                </a:lnTo>
                <a:cubicBezTo>
                  <a:pt x="165700" y="187437"/>
                  <a:pt x="202890" y="137702"/>
                  <a:pt x="195155" y="84087"/>
                </a:cubicBezTo>
                <a:cubicBezTo>
                  <a:pt x="187420" y="30473"/>
                  <a:pt x="137685" y="-6718"/>
                  <a:pt x="84070" y="1018"/>
                </a:cubicBezTo>
                <a:close/>
                <a:moveTo>
                  <a:pt x="98078" y="266235"/>
                </a:moveTo>
                <a:cubicBezTo>
                  <a:pt x="90338" y="266249"/>
                  <a:pt x="84070" y="272527"/>
                  <a:pt x="84070" y="280267"/>
                </a:cubicBezTo>
                <a:lnTo>
                  <a:pt x="84070" y="294274"/>
                </a:lnTo>
                <a:cubicBezTo>
                  <a:pt x="84070" y="302009"/>
                  <a:pt x="90342" y="308282"/>
                  <a:pt x="98078" y="308282"/>
                </a:cubicBezTo>
                <a:cubicBezTo>
                  <a:pt x="105813" y="308282"/>
                  <a:pt x="112085" y="302009"/>
                  <a:pt x="112085" y="294274"/>
                </a:cubicBezTo>
                <a:lnTo>
                  <a:pt x="112085" y="280267"/>
                </a:lnTo>
                <a:cubicBezTo>
                  <a:pt x="112085" y="272527"/>
                  <a:pt x="105818" y="266249"/>
                  <a:pt x="98078" y="266235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6A0FA6-A118-2858-B3D5-115B1A59872D}"/>
              </a:ext>
            </a:extLst>
          </p:cNvPr>
          <p:cNvSpPr/>
          <p:nvPr/>
        </p:nvSpPr>
        <p:spPr>
          <a:xfrm>
            <a:off x="4361453" y="1502743"/>
            <a:ext cx="644520" cy="560556"/>
          </a:xfrm>
          <a:custGeom>
            <a:avLst/>
            <a:gdLst>
              <a:gd name="connsiteX0" fmla="*/ 49027 w 644520"/>
              <a:gd name="connsiteY0" fmla="*/ 448437 h 560556"/>
              <a:gd name="connsiteX1" fmla="*/ 428521 w 644520"/>
              <a:gd name="connsiteY1" fmla="*/ 448437 h 560556"/>
              <a:gd name="connsiteX2" fmla="*/ 536509 w 644520"/>
              <a:gd name="connsiteY2" fmla="*/ 556424 h 560556"/>
              <a:gd name="connsiteX3" fmla="*/ 556320 w 644520"/>
              <a:gd name="connsiteY3" fmla="*/ 556482 h 560556"/>
              <a:gd name="connsiteX4" fmla="*/ 560451 w 644520"/>
              <a:gd name="connsiteY4" fmla="*/ 546514 h 560556"/>
              <a:gd name="connsiteX5" fmla="*/ 560451 w 644520"/>
              <a:gd name="connsiteY5" fmla="*/ 448437 h 560556"/>
              <a:gd name="connsiteX6" fmla="*/ 595470 w 644520"/>
              <a:gd name="connsiteY6" fmla="*/ 448437 h 560556"/>
              <a:gd name="connsiteX7" fmla="*/ 644521 w 644520"/>
              <a:gd name="connsiteY7" fmla="*/ 399386 h 560556"/>
              <a:gd name="connsiteX8" fmla="*/ 644521 w 644520"/>
              <a:gd name="connsiteY8" fmla="*/ 49051 h 560556"/>
              <a:gd name="connsiteX9" fmla="*/ 595541 w 644520"/>
              <a:gd name="connsiteY9" fmla="*/ 0 h 560556"/>
              <a:gd name="connsiteX10" fmla="*/ 420374 w 644520"/>
              <a:gd name="connsiteY10" fmla="*/ 0 h 560556"/>
              <a:gd name="connsiteX11" fmla="*/ 420374 w 644520"/>
              <a:gd name="connsiteY11" fmla="*/ 28039 h 560556"/>
              <a:gd name="connsiteX12" fmla="*/ 595541 w 644520"/>
              <a:gd name="connsiteY12" fmla="*/ 28039 h 560556"/>
              <a:gd name="connsiteX13" fmla="*/ 616577 w 644520"/>
              <a:gd name="connsiteY13" fmla="*/ 49051 h 560556"/>
              <a:gd name="connsiteX14" fmla="*/ 616577 w 644520"/>
              <a:gd name="connsiteY14" fmla="*/ 399386 h 560556"/>
              <a:gd name="connsiteX15" fmla="*/ 595541 w 644520"/>
              <a:gd name="connsiteY15" fmla="*/ 420397 h 560556"/>
              <a:gd name="connsiteX16" fmla="*/ 546491 w 644520"/>
              <a:gd name="connsiteY16" fmla="*/ 420397 h 560556"/>
              <a:gd name="connsiteX17" fmla="*/ 532483 w 644520"/>
              <a:gd name="connsiteY17" fmla="*/ 434405 h 560556"/>
              <a:gd name="connsiteX18" fmla="*/ 532483 w 644520"/>
              <a:gd name="connsiteY18" fmla="*/ 512686 h 560556"/>
              <a:gd name="connsiteX19" fmla="*/ 444339 w 644520"/>
              <a:gd name="connsiteY19" fmla="*/ 424543 h 560556"/>
              <a:gd name="connsiteX20" fmla="*/ 434429 w 644520"/>
              <a:gd name="connsiteY20" fmla="*/ 420445 h 560556"/>
              <a:gd name="connsiteX21" fmla="*/ 49027 w 644520"/>
              <a:gd name="connsiteY21" fmla="*/ 420445 h 560556"/>
              <a:gd name="connsiteX22" fmla="*/ 28015 w 644520"/>
              <a:gd name="connsiteY22" fmla="*/ 399434 h 560556"/>
              <a:gd name="connsiteX23" fmla="*/ 28015 w 644520"/>
              <a:gd name="connsiteY23" fmla="*/ 399434 h 560556"/>
              <a:gd name="connsiteX24" fmla="*/ 28015 w 644520"/>
              <a:gd name="connsiteY24" fmla="*/ 294281 h 560556"/>
              <a:gd name="connsiteX25" fmla="*/ 0 w 644520"/>
              <a:gd name="connsiteY25" fmla="*/ 294281 h 560556"/>
              <a:gd name="connsiteX26" fmla="*/ 0 w 644520"/>
              <a:gd name="connsiteY26" fmla="*/ 399386 h 560556"/>
              <a:gd name="connsiteX27" fmla="*/ 49027 w 644520"/>
              <a:gd name="connsiteY27" fmla="*/ 448437 h 5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20" h="560556">
                <a:moveTo>
                  <a:pt x="49027" y="448437"/>
                </a:moveTo>
                <a:lnTo>
                  <a:pt x="428521" y="448437"/>
                </a:lnTo>
                <a:lnTo>
                  <a:pt x="536509" y="556424"/>
                </a:lnTo>
                <a:cubicBezTo>
                  <a:pt x="541964" y="561911"/>
                  <a:pt x="550831" y="561937"/>
                  <a:pt x="556320" y="556482"/>
                </a:cubicBezTo>
                <a:cubicBezTo>
                  <a:pt x="558971" y="553845"/>
                  <a:pt x="560460" y="550254"/>
                  <a:pt x="560451" y="546514"/>
                </a:cubicBezTo>
                <a:lnTo>
                  <a:pt x="560451" y="448437"/>
                </a:lnTo>
                <a:lnTo>
                  <a:pt x="595470" y="448437"/>
                </a:lnTo>
                <a:cubicBezTo>
                  <a:pt x="622537" y="448384"/>
                  <a:pt x="644468" y="426453"/>
                  <a:pt x="644521" y="399386"/>
                </a:cubicBezTo>
                <a:lnTo>
                  <a:pt x="644521" y="49051"/>
                </a:lnTo>
                <a:cubicBezTo>
                  <a:pt x="644482" y="22005"/>
                  <a:pt x="622587" y="79"/>
                  <a:pt x="595541" y="0"/>
                </a:cubicBezTo>
                <a:lnTo>
                  <a:pt x="420374" y="0"/>
                </a:lnTo>
                <a:lnTo>
                  <a:pt x="420374" y="28039"/>
                </a:lnTo>
                <a:lnTo>
                  <a:pt x="595541" y="28039"/>
                </a:lnTo>
                <a:cubicBezTo>
                  <a:pt x="607143" y="28052"/>
                  <a:pt x="616550" y="37448"/>
                  <a:pt x="616577" y="49051"/>
                </a:cubicBezTo>
                <a:lnTo>
                  <a:pt x="616577" y="399386"/>
                </a:lnTo>
                <a:cubicBezTo>
                  <a:pt x="616550" y="410988"/>
                  <a:pt x="607143" y="420386"/>
                  <a:pt x="595541" y="420397"/>
                </a:cubicBezTo>
                <a:lnTo>
                  <a:pt x="546491" y="420397"/>
                </a:lnTo>
                <a:cubicBezTo>
                  <a:pt x="538760" y="420412"/>
                  <a:pt x="532497" y="426675"/>
                  <a:pt x="532483" y="434405"/>
                </a:cubicBezTo>
                <a:lnTo>
                  <a:pt x="532483" y="512686"/>
                </a:lnTo>
                <a:lnTo>
                  <a:pt x="444339" y="424543"/>
                </a:lnTo>
                <a:cubicBezTo>
                  <a:pt x="441707" y="421922"/>
                  <a:pt x="438143" y="420450"/>
                  <a:pt x="434429" y="420445"/>
                </a:cubicBezTo>
                <a:lnTo>
                  <a:pt x="49027" y="420445"/>
                </a:lnTo>
                <a:cubicBezTo>
                  <a:pt x="37423" y="420445"/>
                  <a:pt x="28015" y="411038"/>
                  <a:pt x="28015" y="399434"/>
                </a:cubicBezTo>
                <a:lnTo>
                  <a:pt x="28015" y="399434"/>
                </a:lnTo>
                <a:lnTo>
                  <a:pt x="28015" y="294281"/>
                </a:lnTo>
                <a:lnTo>
                  <a:pt x="0" y="294281"/>
                </a:lnTo>
                <a:lnTo>
                  <a:pt x="0" y="399386"/>
                </a:lnTo>
                <a:cubicBezTo>
                  <a:pt x="39" y="426451"/>
                  <a:pt x="21962" y="448384"/>
                  <a:pt x="49027" y="44843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781312"/>
            <a:ext cx="9144000" cy="1362187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3999" cy="378131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17145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2245" y="4249723"/>
            <a:ext cx="3009455" cy="4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7CF316-64B0-EF80-562A-402838CE1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51915B-5FD1-8C34-C82A-D9C79A1CA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D4FF3F-77E3-6AE5-AB03-0D29B8810614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43899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8"/>
            <a:ext cx="9144000" cy="3951963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5" name="Obraz 1">
            <a:extLst>
              <a:ext uri="{FF2B5EF4-FFF2-40B4-BE49-F238E27FC236}">
                <a16:creationId xmlns:a16="http://schemas.microsoft.com/office/drawing/2014/main" id="{703B493A-2C76-4ED8-868B-9D9D4AEA2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951" y="1936183"/>
            <a:ext cx="2035726" cy="246267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36AFAC-EF31-4A7A-90EA-973B0F8D67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696" y="3135578"/>
            <a:ext cx="3017505" cy="682206"/>
          </a:xfrm>
          <a:noFill/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Trebuchet MS" panose="020B0603020202020204" pitchFamily="34" charset="0"/>
              </a:rPr>
              <a:t>Month, Year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7" y="2200418"/>
            <a:ext cx="5788414" cy="922698"/>
          </a:xfrm>
        </p:spPr>
        <p:txBody>
          <a:bodyPr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696" y="404976"/>
            <a:ext cx="3450173" cy="4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9" y="968005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>
                <a:solidFill>
                  <a:schemeClr val="tx1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>
                <a:latin typeface="Trebuchet MS" panose="020B0603020202020204" pitchFamily="34" charset="0"/>
              </a:rPr>
            </a:br>
            <a:br>
              <a:rPr lang="en-US" sz="5000" b="1" kern="0">
                <a:latin typeface="Trebuchet MS" panose="020B0603020202020204" pitchFamily="34" charset="0"/>
              </a:rPr>
            </a:br>
            <a:br>
              <a:rPr lang="en-US" sz="5000" kern="0">
                <a:latin typeface="Trebuchet MS" panose="020B0603020202020204" pitchFamily="34" charset="0"/>
              </a:rPr>
            </a:br>
            <a:br>
              <a:rPr lang="en-US" sz="5000" kern="0">
                <a:latin typeface="Trebuchet MS" panose="020B0603020202020204" pitchFamily="34" charset="0"/>
              </a:rPr>
            </a:br>
            <a:endParaRPr lang="en-US" sz="5000" kern="0"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13" y="1231002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9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8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2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87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4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6" y="954088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20" indent="-285743">
              <a:buFont typeface="Arial" panose="020B0604020202020204" pitchFamily="34" charset="0"/>
              <a:buChar char="•"/>
              <a:defRPr/>
            </a:lvl3pPr>
            <a:lvl4pPr marL="1657309" indent="-285743">
              <a:buFont typeface="Arial" panose="020B0604020202020204" pitchFamily="34" charset="0"/>
              <a:buChar char="•"/>
              <a:defRPr/>
            </a:lvl4pPr>
            <a:lvl5pPr marL="2114498" indent="-28574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48E370-1E0C-48F2-896D-F19755526855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7ED2AD2-9C4E-4932-BD98-4F4D4503B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1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4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4" y="1081908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20" indent="-285743">
              <a:buFont typeface="Arial" panose="020B0604020202020204" pitchFamily="34" charset="0"/>
              <a:buChar char="•"/>
              <a:defRPr/>
            </a:lvl3pPr>
            <a:lvl4pPr marL="1657309" indent="-285743">
              <a:buFont typeface="Arial" panose="020B0604020202020204" pitchFamily="34" charset="0"/>
              <a:buChar char="•"/>
              <a:defRPr/>
            </a:lvl4pPr>
            <a:lvl5pPr marL="2114498" indent="-28574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1FA3727-7B1C-472D-AA43-369C00B986E2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F5C69D8-740D-46F4-B741-A99193CD0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75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4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4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20" indent="-285743">
              <a:buFont typeface="Arial" panose="020B0604020202020204" pitchFamily="34" charset="0"/>
              <a:buChar char="•"/>
              <a:defRPr/>
            </a:lvl3pPr>
            <a:lvl4pPr marL="1657309" indent="-285743">
              <a:buFont typeface="Arial" panose="020B0604020202020204" pitchFamily="34" charset="0"/>
              <a:buChar char="•"/>
              <a:defRPr/>
            </a:lvl4pPr>
            <a:lvl5pPr marL="2114498" indent="-28574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Text or screenshot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2E82437-B1DA-4243-BFD3-BB5864F2007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CBD7ACD-A633-4FD4-B0CB-E445EEE4C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49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F8A59363-10CA-4007-9BB8-8AFB889BDC89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A9845CE6-082B-409D-BE65-4DFFE8FCF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0E8D9CC-9F5F-46F1-9A09-E7AB3B331D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874" y="4526879"/>
            <a:ext cx="3188739" cy="56818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6192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521856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20C5A-B894-48FE-B0CB-ABF5912EE9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58050" y="1"/>
            <a:ext cx="1885950" cy="1685925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18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1" y="1781248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20" indent="-285743">
              <a:buFont typeface="Arial" panose="020B0604020202020204" pitchFamily="34" charset="0"/>
              <a:buChar char="•"/>
              <a:defRPr/>
            </a:lvl3pPr>
            <a:lvl4pPr marL="1657309" indent="-285743">
              <a:buFont typeface="Arial" panose="020B0604020202020204" pitchFamily="34" charset="0"/>
              <a:buChar char="•"/>
              <a:defRPr/>
            </a:lvl4pPr>
            <a:lvl5pPr marL="2114498" indent="-28574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051" y="50260"/>
            <a:ext cx="1885949" cy="1635666"/>
          </a:xfrm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or Icon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DA58D8F-A015-4148-BF11-2471DF23FDDA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1D4DA3C-2FF3-4759-9462-739B18A65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65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1" y="1493878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20" indent="-285743">
              <a:buFont typeface="Arial" panose="020B0604020202020204" pitchFamily="34" charset="0"/>
              <a:buChar char="•"/>
              <a:defRPr/>
            </a:lvl3pPr>
            <a:lvl4pPr marL="1657309" indent="-285743">
              <a:buFont typeface="Arial" panose="020B0604020202020204" pitchFamily="34" charset="0"/>
              <a:buChar char="•"/>
              <a:defRPr/>
            </a:lvl4pPr>
            <a:lvl5pPr marL="2114498" indent="-28574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Point 1</a:t>
            </a:r>
          </a:p>
          <a:p>
            <a:pPr lvl="0"/>
            <a:r>
              <a:rPr lang="en-US"/>
              <a:t>Point 2</a:t>
            </a:r>
          </a:p>
          <a:p>
            <a:pPr lvl="0"/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8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Title: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DDDC38A6-0B77-4803-9174-6F3C0FA18A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58050" y="1"/>
            <a:ext cx="1885950" cy="1685925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ctr"/>
            <a:endParaRPr lang="en-US" altLang="en-US" sz="18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C14A084-750D-430A-AB91-1E2DE32B23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051" y="50260"/>
            <a:ext cx="1885949" cy="1635666"/>
          </a:xfrm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 or Icon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900" y="835746"/>
            <a:ext cx="6247245" cy="64669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Title Details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AAD0F1A-4689-4E8B-87A2-F5CA0D79863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833B92D-A80C-4684-B526-EBD7E24AC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07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8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7" y="338983"/>
            <a:ext cx="3567599" cy="45101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4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66190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76ADFE07-7B89-45F4-98AE-81574A43FDAC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884E070-B2CB-487F-8BD5-586F77ADB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1"/>
            <a:ext cx="1269076" cy="105624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269077" cy="1043291"/>
          </a:xfrm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875" y="4526879"/>
            <a:ext cx="4623362" cy="56818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RV Market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3FAA3-0F22-403F-8388-55D623F0C1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867" y="330001"/>
            <a:ext cx="847346" cy="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2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624A74C-8EB7-3E61-69E2-C6EFA2F2D4F0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432E-958E-BFD1-A852-3A59BB82EC0F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A1EB74-93C4-8B22-52D8-77B15C329521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6C8DA70-2877-30A8-8E78-19C50A83B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D13FCD-83B4-4161-3576-5D2BA5B1EB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4" name="Picture 1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C0D664DF-6D6A-11D6-0FE1-F9E388875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516" t="894" r="17105" b="1623"/>
          <a:stretch/>
        </p:blipFill>
        <p:spPr>
          <a:xfrm>
            <a:off x="5774924" y="1191536"/>
            <a:ext cx="3369076" cy="3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5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661CA0A0-9E9D-4D61-A5F8-8E6065EF0205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4BFD8BB-F6C6-41E9-AE42-55666D018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8CD3940-9DAB-4E8B-A6A0-F9772A7199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1"/>
            <a:ext cx="1269076" cy="105624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2D26BE-7C81-4081-A739-94736FE5C9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"/>
            <a:ext cx="1269077" cy="1043291"/>
          </a:xfrm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731A958-6DC4-4D75-A5CA-5F1D1B04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875" y="4526879"/>
            <a:ext cx="4623362" cy="56818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Marine Market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CD4A8-657B-46BE-BBD4-DF8D556524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4087" y="381887"/>
            <a:ext cx="856473" cy="3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8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1"/>
            <a:ext cx="9144001" cy="4486541"/>
          </a:xfrm>
          <a:prstGeom prst="rect">
            <a:avLst/>
          </a:prstGeom>
          <a:solidFill>
            <a:srgbClr val="E0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90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EBD842B-0443-44AF-85E4-98026EC4EB41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A91F443F-8538-4148-864C-5AC10F52C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87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chemeClr val="tx1"/>
                </a:solidFill>
              </a:defRPr>
            </a:lvl1pPr>
            <a:lvl2pPr algn="ctr">
              <a:defRPr sz="3200"/>
            </a:lvl2pPr>
          </a:lstStyle>
          <a:p>
            <a:pPr lvl="0"/>
            <a:r>
              <a:rPr lang="en-US"/>
              <a:t>Subtitle</a:t>
            </a:r>
          </a:p>
          <a:p>
            <a:pPr lvl="1"/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148176-382F-41BE-9E4A-7A83DAE0181C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5E240F0-1E37-42C5-B3F6-00361841B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53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10C240E-D599-492B-B325-D5A460278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168238"/>
            <a:ext cx="9143999" cy="748145"/>
          </a:xfr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0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20" indent="-285743">
              <a:buFont typeface="Arial" panose="020B0604020202020204" pitchFamily="34" charset="0"/>
              <a:buChar char="•"/>
              <a:defRPr/>
            </a:lvl3pPr>
            <a:lvl4pPr marL="1657309" indent="-285743">
              <a:buFont typeface="Arial" panose="020B0604020202020204" pitchFamily="34" charset="0"/>
              <a:buChar char="•"/>
              <a:defRPr/>
            </a:lvl4pPr>
            <a:lvl5pPr marL="2114498" indent="-28574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4A39C9D-E44D-4B28-910C-18A8171245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1"/>
            <a:ext cx="1269076" cy="105624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2F3858BF-A8F7-47C9-BF12-A1DEB166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85" y="1592137"/>
            <a:ext cx="542938" cy="505968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E551B193-D09A-40E9-8B88-1E191377A8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76"/>
            <a:ext cx="1269077" cy="1043291"/>
          </a:xfrm>
        </p:spPr>
        <p:txBody>
          <a:bodyPr anchor="ctr"/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DCCC542-D4EB-4BF1-A69B-28A6D4A8C3F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78DAA1BE-7B63-43CF-B658-80F3F89988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67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985909" y="1712221"/>
            <a:ext cx="61569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D0FB8843-0B2C-42D4-954B-DCAAA9CF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481" y="1808505"/>
            <a:ext cx="928098" cy="78592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9FF1AC8-E151-4F27-9B36-0BCF57717D6B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DBF08161-C619-4E9D-BD9F-52EEB336F0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6635" y="4669529"/>
            <a:ext cx="1999716" cy="2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69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541222"/>
            <a:ext cx="9144000" cy="160227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9143999" cy="354122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84372" y="1290449"/>
            <a:ext cx="61569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201" y="4092933"/>
            <a:ext cx="3529412" cy="4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67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0"/>
            <a:ext cx="9143999" cy="354122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8B33370D-015F-4F1A-B30F-51D7681BE7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791604"/>
            <a:ext cx="9144001" cy="683906"/>
          </a:xfrm>
        </p:spPr>
        <p:txBody>
          <a:bodyPr/>
          <a:lstStyle>
            <a:lvl1pPr algn="ctr"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Have a productive Conference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5F56A38-BAF7-4C3E-BEE8-D6E4E98CC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331931"/>
            <a:ext cx="9144001" cy="656197"/>
          </a:xfrm>
        </p:spPr>
        <p:txBody>
          <a:bodyPr/>
          <a:lstStyle>
            <a:lvl1pPr algn="ctr"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&amp;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E9AC0F9-5646-46C1-B85F-87959C61ED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853371"/>
            <a:ext cx="9144001" cy="806703"/>
          </a:xfrm>
        </p:spPr>
        <p:txBody>
          <a:bodyPr/>
          <a:lstStyle>
            <a:lvl1pPr algn="ctr">
              <a:defRPr sz="3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Enjoy your time!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BF88291-0D01-4695-BBC3-6571412519A6}"/>
              </a:ext>
            </a:extLst>
          </p:cNvPr>
          <p:cNvSpPr/>
          <p:nvPr userDrawn="1"/>
        </p:nvSpPr>
        <p:spPr>
          <a:xfrm>
            <a:off x="0" y="3541222"/>
            <a:ext cx="9144000" cy="1602278"/>
          </a:xfrm>
          <a:prstGeom prst="rect">
            <a:avLst/>
          </a:prstGeom>
          <a:solidFill>
            <a:srgbClr val="3C3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ADB1BBF-5DBF-468C-A50D-4626592094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201" y="4092933"/>
            <a:ext cx="3529412" cy="4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4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39D7072-0A67-D2A1-D9A0-44642DED8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Month, Year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F1A6A4C-6E45-6E9A-3A94-43FF9FF91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1973033"/>
            <a:ext cx="2880061" cy="2589204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62E4E0-C146-0FFE-7611-A8C94D896019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noProof="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9516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8" y="968004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endParaRPr lang="en-US" sz="5000" kern="0" noProof="0" dirty="0">
              <a:solidFill>
                <a:srgbClr val="1F193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12" y="1231001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8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7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1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237839-696C-936B-87CA-ABD40E23236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5" y="95408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EACAD0-3E9D-CACA-7551-803D5539DC9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89C6A5EA-686E-BEA2-5F9B-E36F7D87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DECDC7-7D71-04BA-003B-B989E5082FC0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5B96827-D244-7002-F0F3-FBC51939891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EB106F-F5BD-9DA8-76B5-6DF70244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EFFC7C-5412-7BAF-21D1-299113601F6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 or screenshot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B67B2E-FDD1-0B1F-12BC-926B89646E00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EE628213-A5E4-DC54-6166-B44912B92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822132-644A-8834-01D5-9F28822046C5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FDD5C3-1978-11F4-7230-DBBD653B3AC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CCC1E885-75EA-FFF6-AF75-B40215C86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E4081C9-302F-AAB8-01F0-F52D11CE2BAF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</a:t>
            </a:r>
            <a:r>
              <a:rPr lang="pl-PL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2024 USER CONFERENCE</a:t>
            </a:r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PPT TEMPLATE</a:t>
            </a:r>
            <a:endParaRPr lang="en-US" sz="3000" b="1" kern="0" noProof="0" dirty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59" r:id="rId3"/>
    <p:sldLayoutId id="2147483760" r:id="rId4"/>
    <p:sldLayoutId id="2147483749" r:id="rId5"/>
    <p:sldLayoutId id="2147483750" r:id="rId6"/>
    <p:sldLayoutId id="2147483755" r:id="rId7"/>
    <p:sldLayoutId id="2147483756" r:id="rId8"/>
    <p:sldLayoutId id="2147483752" r:id="rId9"/>
    <p:sldLayoutId id="2147483741" r:id="rId10"/>
    <p:sldLayoutId id="2147483740" r:id="rId11"/>
    <p:sldLayoutId id="2147483739" r:id="rId12"/>
    <p:sldLayoutId id="2147483754" r:id="rId13"/>
    <p:sldLayoutId id="2147483744" r:id="rId14"/>
    <p:sldLayoutId id="2147483761" r:id="rId15"/>
    <p:sldLayoutId id="2147483743" r:id="rId16"/>
    <p:sldLayoutId id="2147483751" r:id="rId17"/>
    <p:sldLayoutId id="2147483745" r:id="rId18"/>
    <p:sldLayoutId id="2147483753" r:id="rId1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 PPT TEMPLATE 201</a:t>
            </a:r>
            <a:r>
              <a:rPr lang="pl-PL" sz="3000" b="1" kern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9</a:t>
            </a:r>
            <a:endParaRPr lang="en-US" sz="3000" b="1" kern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435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189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378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566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75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892" indent="-34289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31" indent="-28574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2972" indent="-22859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160" indent="-22859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348" indent="-22859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portal.ids-astra.com/login" TargetMode="Externa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B703D-2A09-401F-93E1-3F163642F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000" dirty="0">
                <a:effectLst/>
                <a:latin typeface="PT Sans" panose="020B05030202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Back to Basics for Sales and Finance </a:t>
            </a:r>
            <a:endParaRPr lang="pl-P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DC143-BC8E-E720-174F-17C04C04F7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0215" y="3950425"/>
            <a:ext cx="2743185" cy="744488"/>
          </a:xfrm>
        </p:spPr>
        <p:txBody>
          <a:bodyPr/>
          <a:lstStyle/>
          <a:p>
            <a:r>
              <a:rPr lang="en-US" dirty="0"/>
              <a:t>February - 2024</a:t>
            </a:r>
            <a:endParaRPr lang="pl-P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8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2</a:t>
            </a:r>
            <a:r>
              <a:rPr lang="en-US" sz="1200" baseline="30000" dirty="0">
                <a:solidFill>
                  <a:srgbClr val="002060"/>
                </a:solidFill>
              </a:rPr>
              <a:t>nd</a:t>
            </a:r>
            <a:r>
              <a:rPr lang="en-US" sz="1200" dirty="0">
                <a:solidFill>
                  <a:srgbClr val="002060"/>
                </a:solidFill>
              </a:rPr>
              <a:t> way to arrive at the Unit the Sales Quote will be based on..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Add the Units Description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1694688"/>
            <a:ext cx="1351398" cy="87706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18D70-3A07-BA44-60A0-5EBF49EF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0"/>
            <a:ext cx="6116622" cy="442325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0E0BA2-A598-A256-4B5B-1CBC8860E05F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440180" y="2133219"/>
            <a:ext cx="3657600" cy="1250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5436A-9344-76BA-830F-992F668C686B}"/>
              </a:ext>
            </a:extLst>
          </p:cNvPr>
          <p:cNvSpPr/>
          <p:nvPr/>
        </p:nvSpPr>
        <p:spPr>
          <a:xfrm>
            <a:off x="5174322" y="2887980"/>
            <a:ext cx="1691298" cy="147828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B111C-5679-8F98-069E-FE6DAE4341FA}"/>
              </a:ext>
            </a:extLst>
          </p:cNvPr>
          <p:cNvSpPr/>
          <p:nvPr/>
        </p:nvSpPr>
        <p:spPr>
          <a:xfrm>
            <a:off x="4831422" y="419427"/>
            <a:ext cx="2034198" cy="540693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547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9964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Must be filled out before unit will post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858914" cy="579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341E3-222B-E689-388E-36DAC92E92D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6A7F11-5F3E-8E81-DB17-04ACC9D176E3}"/>
              </a:ext>
            </a:extLst>
          </p:cNvPr>
          <p:cNvSpPr/>
          <p:nvPr/>
        </p:nvSpPr>
        <p:spPr>
          <a:xfrm>
            <a:off x="2411730" y="2865120"/>
            <a:ext cx="6283764" cy="1645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4723A5-8B29-6B36-C0EE-ADDBB462D72A}"/>
              </a:ext>
            </a:extLst>
          </p:cNvPr>
          <p:cNvCxnSpPr>
            <a:cxnSpLocks/>
          </p:cNvCxnSpPr>
          <p:nvPr/>
        </p:nvCxnSpPr>
        <p:spPr>
          <a:xfrm>
            <a:off x="1988820" y="1005840"/>
            <a:ext cx="2369820" cy="171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6812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9964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“Deal” is where you can receipt in a payment.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858914" cy="593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20346-ED89-EB2F-E4E2-B8CDEFA7A9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6A7F11-5F3E-8E81-DB17-04ACC9D176E3}"/>
              </a:ext>
            </a:extLst>
          </p:cNvPr>
          <p:cNvSpPr/>
          <p:nvPr/>
        </p:nvSpPr>
        <p:spPr>
          <a:xfrm>
            <a:off x="2411730" y="3611880"/>
            <a:ext cx="6283764" cy="830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4723A5-8B29-6B36-C0EE-ADDBB462D72A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898454" y="837275"/>
            <a:ext cx="686250" cy="2661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8593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27660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“Deal Manager” “Main” tab is where you can see all your Sold but not delivered units “SA”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2833200" cy="808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CF86D-5E79-0928-1219-5BE6DCEC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20" y="0"/>
            <a:ext cx="5879832" cy="44563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4723A5-8B29-6B36-C0EE-ADDBB462D72A}"/>
              </a:ext>
            </a:extLst>
          </p:cNvPr>
          <p:cNvCxnSpPr>
            <a:cxnSpLocks/>
          </p:cNvCxnSpPr>
          <p:nvPr/>
        </p:nvCxnSpPr>
        <p:spPr>
          <a:xfrm flipV="1">
            <a:off x="2912280" y="687145"/>
            <a:ext cx="371940" cy="265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6A7F11-5F3E-8E81-DB17-04ACC9D176E3}"/>
              </a:ext>
            </a:extLst>
          </p:cNvPr>
          <p:cNvSpPr/>
          <p:nvPr/>
        </p:nvSpPr>
        <p:spPr>
          <a:xfrm>
            <a:off x="3208020" y="403533"/>
            <a:ext cx="5821680" cy="4052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26EB786-6309-E899-F112-5977B05E7BA2}"/>
              </a:ext>
            </a:extLst>
          </p:cNvPr>
          <p:cNvCxnSpPr>
            <a:cxnSpLocks/>
          </p:cNvCxnSpPr>
          <p:nvPr/>
        </p:nvCxnSpPr>
        <p:spPr>
          <a:xfrm>
            <a:off x="2912280" y="952500"/>
            <a:ext cx="1461600" cy="335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ACF288-F1A5-1DE7-4286-109B4217CFE6}"/>
              </a:ext>
            </a:extLst>
          </p:cNvPr>
          <p:cNvSpPr/>
          <p:nvPr/>
        </p:nvSpPr>
        <p:spPr>
          <a:xfrm>
            <a:off x="4443182" y="716116"/>
            <a:ext cx="4586518" cy="1303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899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A1C29F-FAA7-8518-D27B-CCB5F21B069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20" y="0"/>
            <a:ext cx="5879832" cy="445635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3149868" cy="257175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“Deal Manager” “Gross Profit” tab is where you can see all you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Pipeline Profits for “Sold but not  delivered units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Or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Your profits on posted units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2833200" cy="2031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4723A5-8B29-6B36-C0EE-ADDBB462D72A}"/>
              </a:ext>
            </a:extLst>
          </p:cNvPr>
          <p:cNvCxnSpPr>
            <a:cxnSpLocks/>
          </p:cNvCxnSpPr>
          <p:nvPr/>
        </p:nvCxnSpPr>
        <p:spPr>
          <a:xfrm flipV="1">
            <a:off x="2912280" y="687145"/>
            <a:ext cx="608160" cy="265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6A7F11-5F3E-8E81-DB17-04ACC9D176E3}"/>
              </a:ext>
            </a:extLst>
          </p:cNvPr>
          <p:cNvSpPr/>
          <p:nvPr/>
        </p:nvSpPr>
        <p:spPr>
          <a:xfrm>
            <a:off x="3208020" y="540694"/>
            <a:ext cx="5821680" cy="3915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4AC513-6EEB-A330-6706-D082B8D988F0}"/>
              </a:ext>
            </a:extLst>
          </p:cNvPr>
          <p:cNvCxnSpPr>
            <a:cxnSpLocks/>
          </p:cNvCxnSpPr>
          <p:nvPr/>
        </p:nvCxnSpPr>
        <p:spPr>
          <a:xfrm flipV="1">
            <a:off x="2407920" y="899160"/>
            <a:ext cx="906780" cy="456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A2FFEB-2E42-D873-8C85-AA7C96F964E7}"/>
              </a:ext>
            </a:extLst>
          </p:cNvPr>
          <p:cNvCxnSpPr>
            <a:cxnSpLocks/>
          </p:cNvCxnSpPr>
          <p:nvPr/>
        </p:nvCxnSpPr>
        <p:spPr>
          <a:xfrm flipV="1">
            <a:off x="2148840" y="1051560"/>
            <a:ext cx="1165860" cy="1028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6737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to get Support Help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BECC0E-9533-6989-53C1-9368D9125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5" y="969771"/>
            <a:ext cx="3476984" cy="3257174"/>
          </a:xfrm>
        </p:spPr>
        <p:txBody>
          <a:bodyPr/>
          <a:lstStyle/>
          <a:p>
            <a:r>
              <a:rPr lang="en-US" dirty="0"/>
              <a:t>The best way to get support is to sign up on the IDS Portal website, </a:t>
            </a:r>
          </a:p>
          <a:p>
            <a:r>
              <a:rPr lang="en-US" dirty="0"/>
              <a:t>Visit: </a:t>
            </a:r>
            <a:r>
              <a:rPr lang="en-US" dirty="0">
                <a:hlinkClick r:id="rId2"/>
              </a:rPr>
              <a:t>https://portal.ids-astra.com/login</a:t>
            </a:r>
            <a:endParaRPr lang="en-US" dirty="0"/>
          </a:p>
          <a:p>
            <a:r>
              <a:rPr lang="en-US" dirty="0"/>
              <a:t>Here you can register to send in a support ticket and access the vast amount of online reference materials.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905D5-19F1-45F5-5773-6BB0F805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730" y="1495898"/>
            <a:ext cx="4691395" cy="2788489"/>
          </a:xfrm>
          <a:prstGeom prst="rect">
            <a:avLst/>
          </a:prstGeom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1975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76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2</a:t>
            </a:r>
            <a:r>
              <a:rPr lang="en-US" sz="1200" baseline="30000" dirty="0">
                <a:solidFill>
                  <a:srgbClr val="002060"/>
                </a:solidFill>
              </a:rPr>
              <a:t>nd</a:t>
            </a:r>
            <a:r>
              <a:rPr lang="en-US" sz="1200" dirty="0">
                <a:solidFill>
                  <a:srgbClr val="002060"/>
                </a:solidFill>
              </a:rPr>
              <a:t> way to arrive at the Unit the Sales Quote will be based on..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Unit Description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73152" y="1609344"/>
            <a:ext cx="1351398" cy="4998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838FA0-FBB1-A42E-C901-68FE4997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59" y="0"/>
            <a:ext cx="6186113" cy="444380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0E0BA2-A598-A256-4B5B-1CBC8860E05F}"/>
              </a:ext>
            </a:extLst>
          </p:cNvPr>
          <p:cNvCxnSpPr>
            <a:cxnSpLocks/>
          </p:cNvCxnSpPr>
          <p:nvPr/>
        </p:nvCxnSpPr>
        <p:spPr>
          <a:xfrm flipV="1">
            <a:off x="1424550" y="960120"/>
            <a:ext cx="3293754" cy="917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26781-6ED7-D8EB-B57F-0241A2D91D1C}"/>
              </a:ext>
            </a:extLst>
          </p:cNvPr>
          <p:cNvSpPr/>
          <p:nvPr/>
        </p:nvSpPr>
        <p:spPr>
          <a:xfrm>
            <a:off x="4831422" y="419427"/>
            <a:ext cx="2034198" cy="540693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16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3</a:t>
            </a:r>
            <a:r>
              <a:rPr lang="en-US" sz="1200" baseline="30000" dirty="0">
                <a:solidFill>
                  <a:srgbClr val="002060"/>
                </a:solidFill>
              </a:rPr>
              <a:t>rd</a:t>
            </a:r>
            <a:r>
              <a:rPr lang="en-US" sz="1200" dirty="0">
                <a:solidFill>
                  <a:srgbClr val="002060"/>
                </a:solidFill>
              </a:rPr>
              <a:t> way to arrive at the Unit the Sales Quote should be based on..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3) Using function     “Unit Build: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6781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1360E3-64D4-A153-6C54-E46F1073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919" y="0"/>
            <a:ext cx="6039202" cy="43662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31003B-BAA3-E9DB-36C8-0D5FFA7BCFE6}"/>
              </a:ext>
            </a:extLst>
          </p:cNvPr>
          <p:cNvCxnSpPr/>
          <p:nvPr/>
        </p:nvCxnSpPr>
        <p:spPr>
          <a:xfrm flipV="1">
            <a:off x="1516722" y="1767840"/>
            <a:ext cx="1858938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9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Type &amp; then Year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see MFG’s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64593" y="1135380"/>
            <a:ext cx="1351398" cy="2042160"/>
          </a:xfrm>
          <a:prstGeom prst="round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EF6F0-C3B0-27E5-0305-F27C5E59D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40" y="0"/>
            <a:ext cx="7202549" cy="4175183"/>
          </a:xfrm>
          <a:prstGeom prst="rect">
            <a:avLst/>
          </a:prstGeom>
          <a:ln>
            <a:solidFill>
              <a:srgbClr val="DF4145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617EDA-7F82-6885-3DC9-7E6D8DB03D3F}"/>
              </a:ext>
            </a:extLst>
          </p:cNvPr>
          <p:cNvSpPr/>
          <p:nvPr/>
        </p:nvSpPr>
        <p:spPr>
          <a:xfrm>
            <a:off x="1965960" y="762000"/>
            <a:ext cx="2270760" cy="52197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938A99-3D7A-3D8C-2D1C-B87A13D608F5}"/>
              </a:ext>
            </a:extLst>
          </p:cNvPr>
          <p:cNvCxnSpPr>
            <a:cxnSpLocks/>
          </p:cNvCxnSpPr>
          <p:nvPr/>
        </p:nvCxnSpPr>
        <p:spPr>
          <a:xfrm flipV="1">
            <a:off x="1211580" y="1135380"/>
            <a:ext cx="685800" cy="552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528FA-A5B3-AA40-94C8-499A6423E2D5}"/>
              </a:ext>
            </a:extLst>
          </p:cNvPr>
          <p:cNvSpPr/>
          <p:nvPr/>
        </p:nvSpPr>
        <p:spPr>
          <a:xfrm>
            <a:off x="1973922" y="1283969"/>
            <a:ext cx="1351398" cy="2516753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B10E26-A4C5-10E1-D608-1A8CA211F1D2}"/>
              </a:ext>
            </a:extLst>
          </p:cNvPr>
          <p:cNvCxnSpPr>
            <a:cxnSpLocks/>
          </p:cNvCxnSpPr>
          <p:nvPr/>
        </p:nvCxnSpPr>
        <p:spPr>
          <a:xfrm flipV="1">
            <a:off x="1272711" y="1790700"/>
            <a:ext cx="693249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98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Manufacturer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see Brand’s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41333" y="1143000"/>
            <a:ext cx="1351398" cy="11859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C937B-8B11-00D3-FB3C-E96F39704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713" y="0"/>
            <a:ext cx="7379296" cy="44694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497A41-156F-03C8-1C1C-0C498CA7BDAA}"/>
              </a:ext>
            </a:extLst>
          </p:cNvPr>
          <p:cNvCxnSpPr>
            <a:cxnSpLocks/>
          </p:cNvCxnSpPr>
          <p:nvPr/>
        </p:nvCxnSpPr>
        <p:spPr>
          <a:xfrm flipV="1">
            <a:off x="1318260" y="1341120"/>
            <a:ext cx="187452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C823A5-67D8-2B76-2184-F618DADD444C}"/>
              </a:ext>
            </a:extLst>
          </p:cNvPr>
          <p:cNvCxnSpPr>
            <a:cxnSpLocks/>
          </p:cNvCxnSpPr>
          <p:nvPr/>
        </p:nvCxnSpPr>
        <p:spPr>
          <a:xfrm flipV="1">
            <a:off x="1318260" y="1607820"/>
            <a:ext cx="502920" cy="6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66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3rd way to arrive at the Unit the Sales Quote will be based on..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Brand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see Models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9243F-3F65-04ED-CFBE-22AF41B3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609" y="0"/>
            <a:ext cx="7164057" cy="43662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76DCB7-E6FC-0343-4B69-43CA3C03D512}"/>
              </a:ext>
            </a:extLst>
          </p:cNvPr>
          <p:cNvCxnSpPr>
            <a:cxnSpLocks/>
          </p:cNvCxnSpPr>
          <p:nvPr/>
        </p:nvCxnSpPr>
        <p:spPr>
          <a:xfrm flipV="1">
            <a:off x="1280160" y="1645920"/>
            <a:ext cx="3101340" cy="1615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026606-EB5C-D679-FB73-9DB56C097A66}"/>
              </a:ext>
            </a:extLst>
          </p:cNvPr>
          <p:cNvCxnSpPr>
            <a:cxnSpLocks/>
          </p:cNvCxnSpPr>
          <p:nvPr/>
        </p:nvCxnSpPr>
        <p:spPr>
          <a:xfrm flipV="1">
            <a:off x="807720" y="1499483"/>
            <a:ext cx="2385060" cy="143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54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 indent="0"/>
            <a:r>
              <a:rPr lang="en-US" sz="1200" dirty="0">
                <a:solidFill>
                  <a:srgbClr val="002060"/>
                </a:solidFill>
              </a:rPr>
              <a:t>* Models</a:t>
            </a:r>
          </a:p>
          <a:p>
            <a:pPr marL="0" indent="0"/>
            <a:endParaRPr lang="en-US" sz="1200" dirty="0">
              <a:solidFill>
                <a:srgbClr val="002060"/>
              </a:solidFill>
            </a:endParaRPr>
          </a:p>
          <a:p>
            <a:pPr marL="0" indent="0"/>
            <a:r>
              <a:rPr lang="en-US" sz="1200" i="1" dirty="0">
                <a:solidFill>
                  <a:srgbClr val="002060"/>
                </a:solidFill>
              </a:rPr>
              <a:t>To see Motor’s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3350D-09B4-B475-6BEB-6AA58E854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264" y="0"/>
            <a:ext cx="7194242" cy="438898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A36702-12AB-7361-AE80-99B4206D48B8}"/>
              </a:ext>
            </a:extLst>
          </p:cNvPr>
          <p:cNvCxnSpPr>
            <a:cxnSpLocks/>
          </p:cNvCxnSpPr>
          <p:nvPr/>
        </p:nvCxnSpPr>
        <p:spPr>
          <a:xfrm flipV="1">
            <a:off x="1310640" y="1600200"/>
            <a:ext cx="4427220" cy="167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70FED3-6680-F092-6D92-57FB51C18792}"/>
              </a:ext>
            </a:extLst>
          </p:cNvPr>
          <p:cNvCxnSpPr>
            <a:cxnSpLocks/>
          </p:cNvCxnSpPr>
          <p:nvPr/>
        </p:nvCxnSpPr>
        <p:spPr>
          <a:xfrm flipV="1">
            <a:off x="899160" y="1699260"/>
            <a:ext cx="3436620" cy="123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9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Using function     “Unit Build: 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Type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Year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see MFG’s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DA1946-9DFD-E7A4-91C4-1C633171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40" y="43978"/>
            <a:ext cx="7212841" cy="4381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617EDA-7F82-6885-3DC9-7E6D8DB03D3F}"/>
              </a:ext>
            </a:extLst>
          </p:cNvPr>
          <p:cNvSpPr/>
          <p:nvPr/>
        </p:nvSpPr>
        <p:spPr>
          <a:xfrm>
            <a:off x="1965960" y="762000"/>
            <a:ext cx="2270760" cy="52197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938A99-3D7A-3D8C-2D1C-B87A13D608F5}"/>
              </a:ext>
            </a:extLst>
          </p:cNvPr>
          <p:cNvCxnSpPr>
            <a:cxnSpLocks/>
          </p:cNvCxnSpPr>
          <p:nvPr/>
        </p:nvCxnSpPr>
        <p:spPr>
          <a:xfrm flipV="1">
            <a:off x="845820" y="1135380"/>
            <a:ext cx="1051560" cy="221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3C1FAC6-B764-3A34-F042-EB636E679577}"/>
              </a:ext>
            </a:extLst>
          </p:cNvPr>
          <p:cNvSpPr/>
          <p:nvPr/>
        </p:nvSpPr>
        <p:spPr>
          <a:xfrm>
            <a:off x="5097780" y="327660"/>
            <a:ext cx="2796540" cy="8077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Let’s do the same for RV’s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3953DE-290B-DF7D-9940-62230C648625}"/>
              </a:ext>
            </a:extLst>
          </p:cNvPr>
          <p:cNvCxnSpPr>
            <a:cxnSpLocks/>
          </p:cNvCxnSpPr>
          <p:nvPr/>
        </p:nvCxnSpPr>
        <p:spPr>
          <a:xfrm flipV="1">
            <a:off x="1203960" y="1752600"/>
            <a:ext cx="693420" cy="2106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97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Manufacturer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see Brand’s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ABF71-FED5-DA01-D20C-0B7E5D97D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62" y="92560"/>
            <a:ext cx="7330112" cy="43662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7EB302-4BBC-0B76-D14F-FD232FD910D1}"/>
              </a:ext>
            </a:extLst>
          </p:cNvPr>
          <p:cNvSpPr/>
          <p:nvPr/>
        </p:nvSpPr>
        <p:spPr>
          <a:xfrm>
            <a:off x="3055620" y="1379220"/>
            <a:ext cx="1325880" cy="252984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9CDB84-8D9E-B61C-87DA-5CBA96BAEF8D}"/>
              </a:ext>
            </a:extLst>
          </p:cNvPr>
          <p:cNvCxnSpPr>
            <a:cxnSpLocks/>
          </p:cNvCxnSpPr>
          <p:nvPr/>
        </p:nvCxnSpPr>
        <p:spPr>
          <a:xfrm flipV="1">
            <a:off x="1304836" y="1783080"/>
            <a:ext cx="1750784" cy="1912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E1EA77-DBCC-7F10-B47D-1A84052EC4A0}"/>
              </a:ext>
            </a:extLst>
          </p:cNvPr>
          <p:cNvCxnSpPr>
            <a:cxnSpLocks/>
          </p:cNvCxnSpPr>
          <p:nvPr/>
        </p:nvCxnSpPr>
        <p:spPr>
          <a:xfrm flipV="1">
            <a:off x="1304836" y="2110740"/>
            <a:ext cx="409664" cy="1181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527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Brand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see Models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50232-37A4-A4FD-A66E-024D2715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021" y="0"/>
            <a:ext cx="7189822" cy="43662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83B041-F019-A414-9890-FA0D4DE3C2A1}"/>
              </a:ext>
            </a:extLst>
          </p:cNvPr>
          <p:cNvSpPr/>
          <p:nvPr/>
        </p:nvSpPr>
        <p:spPr>
          <a:xfrm>
            <a:off x="4373880" y="1283970"/>
            <a:ext cx="1295400" cy="245745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B3A0FE-4F1D-C64A-13DC-DC47C7DFFEA9}"/>
              </a:ext>
            </a:extLst>
          </p:cNvPr>
          <p:cNvCxnSpPr>
            <a:cxnSpLocks/>
          </p:cNvCxnSpPr>
          <p:nvPr/>
        </p:nvCxnSpPr>
        <p:spPr>
          <a:xfrm flipV="1">
            <a:off x="1279864" y="1706880"/>
            <a:ext cx="3094016" cy="158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094D61-8B00-5F8E-B01F-C576E2332FEA}"/>
              </a:ext>
            </a:extLst>
          </p:cNvPr>
          <p:cNvCxnSpPr>
            <a:cxnSpLocks/>
          </p:cNvCxnSpPr>
          <p:nvPr/>
        </p:nvCxnSpPr>
        <p:spPr>
          <a:xfrm flipV="1">
            <a:off x="853440" y="1706880"/>
            <a:ext cx="2278380" cy="124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38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10070E-FEAF-E4E8-7D87-3601E2B549D2}"/>
              </a:ext>
            </a:extLst>
          </p:cNvPr>
          <p:cNvSpPr txBox="1"/>
          <p:nvPr/>
        </p:nvSpPr>
        <p:spPr bwMode="auto">
          <a:xfrm>
            <a:off x="142435" y="2167772"/>
            <a:ext cx="84810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My Background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-apple-system"/>
              <a:ea typeface="+mn-e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-apple-system"/>
                <a:ea typeface="+mn-ea"/>
              </a:rPr>
              <a:t>12 years in the drug &amp; grocery industry with Skaggs &amp; Albertsons.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rgbClr val="E04145"/>
                </a:solidFill>
                <a:latin typeface="-apple-system"/>
                <a:ea typeface="+mn-ea"/>
              </a:rPr>
              <a:t>39 years in the RV &amp; Marine industry.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-apple-system"/>
                <a:ea typeface="+mn-ea"/>
              </a:rPr>
              <a:t>   * 12 years </a:t>
            </a:r>
            <a:r>
              <a:rPr lang="en-US" sz="1800" b="1" dirty="0">
                <a:latin typeface="-apple-system"/>
                <a:ea typeface="+mn-ea"/>
              </a:rPr>
              <a:t>“Leisure Time RV”</a:t>
            </a:r>
            <a:r>
              <a:rPr lang="en-US" sz="1800" dirty="0">
                <a:latin typeface="-apple-system"/>
                <a:ea typeface="+mn-ea"/>
              </a:rPr>
              <a:t> as a Finance Manager/Assistant Sales mgr.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-apple-system"/>
                <a:ea typeface="+mn-ea"/>
              </a:rPr>
              <a:t>   * 12 years with an </a:t>
            </a:r>
            <a:r>
              <a:rPr lang="en-US" sz="1800" dirty="0">
                <a:solidFill>
                  <a:srgbClr val="FF0000"/>
                </a:solidFill>
                <a:latin typeface="-apple-system"/>
                <a:ea typeface="+mn-ea"/>
              </a:rPr>
              <a:t>IDS</a:t>
            </a:r>
            <a:r>
              <a:rPr lang="en-US" sz="1800" dirty="0">
                <a:latin typeface="-apple-system"/>
                <a:ea typeface="+mn-ea"/>
              </a:rPr>
              <a:t> marine dealer as their  System admin for their southeast region.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-apple-system"/>
                <a:ea typeface="+mn-ea"/>
              </a:rPr>
              <a:t>   * 15 years experience working directly for </a:t>
            </a:r>
            <a:r>
              <a:rPr lang="en-US" sz="1800" b="1" dirty="0">
                <a:solidFill>
                  <a:srgbClr val="FF0000"/>
                </a:solidFill>
                <a:latin typeface="-apple-system"/>
                <a:ea typeface="+mn-ea"/>
              </a:rPr>
              <a:t>“Integrated Dealer System” IDS.</a:t>
            </a:r>
          </a:p>
        </p:txBody>
      </p:sp>
      <p:pic>
        <p:nvPicPr>
          <p:cNvPr id="7" name="Picture 6" descr="A person standing next to a black truck&#10;&#10;Description automatically generated">
            <a:extLst>
              <a:ext uri="{FF2B5EF4-FFF2-40B4-BE49-F238E27FC236}">
                <a16:creationId xmlns:a16="http://schemas.microsoft.com/office/drawing/2014/main" id="{7EA2C872-8D8E-01F4-C414-476D16E1E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90" y="0"/>
            <a:ext cx="3601329" cy="2700997"/>
          </a:xfrm>
          <a:prstGeom prst="snip1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ED6A86-8B7A-0CB9-2E66-A63396460EAB}"/>
              </a:ext>
            </a:extLst>
          </p:cNvPr>
          <p:cNvSpPr txBox="1"/>
          <p:nvPr/>
        </p:nvSpPr>
        <p:spPr bwMode="auto">
          <a:xfrm>
            <a:off x="142434" y="720935"/>
            <a:ext cx="4953822" cy="72590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68569" rIns="68569" bIns="68569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300" b="1" u="sng" dirty="0">
                <a:latin typeface="-apple-system"/>
                <a:ea typeface="+mn-ea"/>
              </a:rPr>
              <a:t>My name is Mark Berggren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b="1" u="sng" dirty="0">
                <a:latin typeface="-apple-system"/>
                <a:ea typeface="+mn-ea"/>
              </a:rPr>
              <a:t>Professional Services Account Team</a:t>
            </a:r>
            <a:endParaRPr lang="en-US" sz="1600" dirty="0">
              <a:latin typeface="-apple-system"/>
              <a:ea typeface="+mn-ea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i="1" dirty="0">
                <a:latin typeface="-apple-system"/>
                <a:ea typeface="+mn-ea"/>
              </a:rPr>
              <a:t>Gray Court, South Carolina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2250" b="1" kern="0" dirty="0">
              <a:latin typeface="Trebuchet MS" panose="020B0603020202020204" pitchFamily="34" charset="0"/>
              <a:cs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10385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 indent="0"/>
            <a:r>
              <a:rPr lang="en-US" sz="1200" dirty="0">
                <a:solidFill>
                  <a:srgbClr val="002060"/>
                </a:solidFill>
              </a:rPr>
              <a:t>* Models</a:t>
            </a:r>
          </a:p>
          <a:p>
            <a:pPr marL="0" indent="0"/>
            <a:endParaRPr lang="en-US" sz="1200" dirty="0">
              <a:solidFill>
                <a:srgbClr val="002060"/>
              </a:solidFill>
            </a:endParaRPr>
          </a:p>
          <a:p>
            <a:pPr marL="0" indent="0"/>
            <a:r>
              <a:rPr lang="en-US" sz="1200" i="1" dirty="0">
                <a:solidFill>
                  <a:srgbClr val="002060"/>
                </a:solidFill>
              </a:rPr>
              <a:t>To see Motor’s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8BEF6-40D8-4D55-5630-294C6DFC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98" y="0"/>
            <a:ext cx="7127587" cy="43662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0357EB-C8AD-C748-C7BF-976E831248D7}"/>
              </a:ext>
            </a:extLst>
          </p:cNvPr>
          <p:cNvSpPr/>
          <p:nvPr/>
        </p:nvSpPr>
        <p:spPr>
          <a:xfrm>
            <a:off x="5654040" y="1226820"/>
            <a:ext cx="2994660" cy="241554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A4E92B-08F7-3F77-0735-45A12DDB37E8}"/>
              </a:ext>
            </a:extLst>
          </p:cNvPr>
          <p:cNvCxnSpPr>
            <a:cxnSpLocks/>
          </p:cNvCxnSpPr>
          <p:nvPr/>
        </p:nvCxnSpPr>
        <p:spPr>
          <a:xfrm flipV="1">
            <a:off x="1268783" y="1497165"/>
            <a:ext cx="4385257" cy="1817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6074BE-12FD-5EF6-80C4-519D61BE8A66}"/>
              </a:ext>
            </a:extLst>
          </p:cNvPr>
          <p:cNvCxnSpPr>
            <a:cxnSpLocks/>
          </p:cNvCxnSpPr>
          <p:nvPr/>
        </p:nvCxnSpPr>
        <p:spPr>
          <a:xfrm flipV="1">
            <a:off x="899160" y="1649565"/>
            <a:ext cx="3520440" cy="1268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6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427940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Select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Motor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i="1" dirty="0">
                <a:solidFill>
                  <a:srgbClr val="002060"/>
                </a:solidFill>
              </a:rPr>
              <a:t>To click OK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2324100"/>
            <a:ext cx="1351398" cy="20421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5561A-8812-A41D-6388-0D30FC49A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75" y="134470"/>
            <a:ext cx="7047316" cy="428244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BB01E7-D958-74DE-C11B-2C88E376F3AA}"/>
              </a:ext>
            </a:extLst>
          </p:cNvPr>
          <p:cNvCxnSpPr>
            <a:cxnSpLocks/>
          </p:cNvCxnSpPr>
          <p:nvPr/>
        </p:nvCxnSpPr>
        <p:spPr>
          <a:xfrm>
            <a:off x="1113001" y="3684199"/>
            <a:ext cx="6171719" cy="269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B37B00-78A3-91F8-8920-84156E56FC18}"/>
              </a:ext>
            </a:extLst>
          </p:cNvPr>
          <p:cNvCxnSpPr>
            <a:cxnSpLocks/>
          </p:cNvCxnSpPr>
          <p:nvPr/>
        </p:nvCxnSpPr>
        <p:spPr>
          <a:xfrm flipV="1">
            <a:off x="764481" y="1497165"/>
            <a:ext cx="4889559" cy="1805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173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Document Manager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Email Quote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Find previous quotes or units to Quote.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All history tied to customers &amp; Vehicle.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Deale options service operations.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Add trade information around unit desc, acv, allowance, etc.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780F00-889B-AA7B-CE4D-318166AB1A55}"/>
              </a:ext>
            </a:extLst>
          </p:cNvPr>
          <p:cNvSpPr/>
          <p:nvPr/>
        </p:nvSpPr>
        <p:spPr>
          <a:xfrm>
            <a:off x="0" y="1089660"/>
            <a:ext cx="1486242" cy="338542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60C205-E2C3-9C47-56DF-396B340A5446}"/>
              </a:ext>
            </a:extLst>
          </p:cNvPr>
          <p:cNvSpPr/>
          <p:nvPr/>
        </p:nvSpPr>
        <p:spPr>
          <a:xfrm>
            <a:off x="2139022" y="1194816"/>
            <a:ext cx="6224690" cy="2097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look at Sales Quote E-Sign</a:t>
            </a:r>
          </a:p>
        </p:txBody>
      </p:sp>
    </p:spTree>
    <p:extLst>
      <p:ext uri="{BB962C8B-B14F-4D97-AF65-F5344CB8AC3E}">
        <p14:creationId xmlns:p14="http://schemas.microsoft.com/office/powerpoint/2010/main" val="29535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Document Manager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Email Quote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Find previous quotes or units to Quote.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All history tied to customers &amp; Vehicle.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Deale options service operations.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Add trade information around unit desc, acv, allowance, 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60960" y="754380"/>
            <a:ext cx="142053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780F00-889B-AA7B-CE4D-318166AB1A55}"/>
              </a:ext>
            </a:extLst>
          </p:cNvPr>
          <p:cNvSpPr/>
          <p:nvPr/>
        </p:nvSpPr>
        <p:spPr>
          <a:xfrm>
            <a:off x="0" y="1089660"/>
            <a:ext cx="1486242" cy="338542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62E64-975D-B6FF-F714-16E3DCD859F8}"/>
              </a:ext>
            </a:extLst>
          </p:cNvPr>
          <p:cNvSpPr/>
          <p:nvPr/>
        </p:nvSpPr>
        <p:spPr>
          <a:xfrm>
            <a:off x="3444240" y="248724"/>
            <a:ext cx="16002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443630-D332-163C-3217-35BE859B1E11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481492" y="515424"/>
            <a:ext cx="1993228" cy="372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067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Select send the quote to customer to begin the 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e-signing process.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9F5605-7A98-CF55-106E-707CD9523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260" y="0"/>
            <a:ext cx="4937415" cy="44921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574985-90FA-0D19-A0EB-C66B371E6EFB}"/>
              </a:ext>
            </a:extLst>
          </p:cNvPr>
          <p:cNvSpPr/>
          <p:nvPr/>
        </p:nvSpPr>
        <p:spPr>
          <a:xfrm>
            <a:off x="2496820" y="2628900"/>
            <a:ext cx="1998979" cy="327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4929967" y="2617470"/>
            <a:ext cx="1998979" cy="327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532D12-968C-12A4-A329-B2A01AD7C49C}"/>
              </a:ext>
            </a:extLst>
          </p:cNvPr>
          <p:cNvSpPr/>
          <p:nvPr/>
        </p:nvSpPr>
        <p:spPr>
          <a:xfrm>
            <a:off x="5920740" y="4114052"/>
            <a:ext cx="716280" cy="327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700272-B118-D2DA-B0A8-6094C498B638}"/>
              </a:ext>
            </a:extLst>
          </p:cNvPr>
          <p:cNvCxnSpPr>
            <a:cxnSpLocks/>
          </p:cNvCxnSpPr>
          <p:nvPr/>
        </p:nvCxnSpPr>
        <p:spPr>
          <a:xfrm>
            <a:off x="1310640" y="1767840"/>
            <a:ext cx="4404360" cy="2217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E8484F7-07BE-A334-A415-614A163AC590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03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signing history will update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EF9E966-26FC-3243-B502-74FCF2F28506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7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signing history will update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i="1" u="sng" dirty="0">
                <a:solidFill>
                  <a:srgbClr val="002060"/>
                </a:solidFill>
              </a:rPr>
              <a:t>And</a:t>
            </a:r>
            <a:r>
              <a:rPr lang="en-US" sz="1150" dirty="0">
                <a:solidFill>
                  <a:srgbClr val="002060"/>
                </a:solidFill>
              </a:rPr>
              <a:t>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An internet window will open with a draft of the Sales Quote being sent.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34CC020-2F6D-E8A5-BEBD-0191B656D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722" y="261021"/>
            <a:ext cx="7627278" cy="4217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6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Click on Signature and drag it down to  where you want it to appear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9129F-0F6B-94D0-2BD7-6B09E1C62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62" y="0"/>
            <a:ext cx="7535838" cy="4486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70AB8C-93CF-95E2-0BCB-E0E7E258A821}"/>
              </a:ext>
            </a:extLst>
          </p:cNvPr>
          <p:cNvSpPr/>
          <p:nvPr/>
        </p:nvSpPr>
        <p:spPr>
          <a:xfrm>
            <a:off x="22860" y="725562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1935138" y="1095572"/>
            <a:ext cx="1714842" cy="4131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22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Click on Signature and drag it down to  where you want it to appear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5DD55-042C-4EED-AF8C-E78648E83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62" y="0"/>
            <a:ext cx="7583336" cy="4486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5D420A-11FC-3FA6-8BC6-416491888EED}"/>
              </a:ext>
            </a:extLst>
          </p:cNvPr>
          <p:cNvCxnSpPr>
            <a:cxnSpLocks/>
          </p:cNvCxnSpPr>
          <p:nvPr/>
        </p:nvCxnSpPr>
        <p:spPr>
          <a:xfrm>
            <a:off x="3360420" y="1403987"/>
            <a:ext cx="1399159" cy="2237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CDB437B-1DA6-2AE7-F786-8DE25C22B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420" y="1049413"/>
            <a:ext cx="1561783" cy="4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14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Click on Date/Time and drag it down to  where you want it to appear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DB50BA-E820-06AD-D077-0DA7BF95E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62" y="0"/>
            <a:ext cx="7582447" cy="44694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69412D-2200-0D92-6B93-8939B0ADE52D}"/>
              </a:ext>
            </a:extLst>
          </p:cNvPr>
          <p:cNvSpPr/>
          <p:nvPr/>
        </p:nvSpPr>
        <p:spPr>
          <a:xfrm>
            <a:off x="3340032" y="413516"/>
            <a:ext cx="1887288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823EC5-DDC4-BCE6-C5AE-5494892CD87B}"/>
              </a:ext>
            </a:extLst>
          </p:cNvPr>
          <p:cNvSpPr/>
          <p:nvPr/>
        </p:nvSpPr>
        <p:spPr>
          <a:xfrm>
            <a:off x="1753698" y="1537092"/>
            <a:ext cx="1698161" cy="413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0B966-A346-6ACC-5FC2-4967DD3E2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3219" y="692323"/>
            <a:ext cx="8430064" cy="343302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Will there be time during these 2 days for any one on one with an IDS representative in regard to these topics ?</a:t>
            </a:r>
          </a:p>
          <a:p>
            <a:endParaRPr lang="en-US" dirty="0"/>
          </a:p>
          <a:p>
            <a:r>
              <a:rPr lang="en-US" i="1" dirty="0">
                <a:solidFill>
                  <a:schemeClr val="bg1"/>
                </a:solidFill>
              </a:rPr>
              <a:t>YES…. See Kimberly Schultz during any break and she will try arrange a meeting time for you with the appropriate person.</a:t>
            </a:r>
          </a:p>
        </p:txBody>
      </p:sp>
    </p:spTree>
    <p:extLst>
      <p:ext uri="{BB962C8B-B14F-4D97-AF65-F5344CB8AC3E}">
        <p14:creationId xmlns:p14="http://schemas.microsoft.com/office/powerpoint/2010/main" val="3226509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Click on Date/Time and drag it down to  where you want it to appear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5576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D38B8-45CF-D214-1C6E-DDC1AD1C9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482" y="327073"/>
            <a:ext cx="7642517" cy="414238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EFBB91-6DEA-4C9D-A03E-680F667FBA8F}"/>
              </a:ext>
            </a:extLst>
          </p:cNvPr>
          <p:cNvCxnSpPr>
            <a:cxnSpLocks/>
          </p:cNvCxnSpPr>
          <p:nvPr/>
        </p:nvCxnSpPr>
        <p:spPr>
          <a:xfrm>
            <a:off x="3291840" y="2110740"/>
            <a:ext cx="2598420" cy="151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98A08FC-FBC7-EF01-3D5C-B8EABAFB5D4F}"/>
              </a:ext>
            </a:extLst>
          </p:cNvPr>
          <p:cNvSpPr/>
          <p:nvPr/>
        </p:nvSpPr>
        <p:spPr>
          <a:xfrm>
            <a:off x="2942004" y="6632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C1054A-E1E1-5C05-85BA-553378575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9" y="1787968"/>
            <a:ext cx="1285483" cy="2541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9168AC-3423-4950-E86F-3112FF64F9B4}"/>
              </a:ext>
            </a:extLst>
          </p:cNvPr>
          <p:cNvSpPr/>
          <p:nvPr/>
        </p:nvSpPr>
        <p:spPr>
          <a:xfrm>
            <a:off x="1699944" y="1743532"/>
            <a:ext cx="1935480" cy="367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F5FEDD-6361-8BBD-3D6E-0CA97F48EFD7}"/>
              </a:ext>
            </a:extLst>
          </p:cNvPr>
          <p:cNvSpPr/>
          <p:nvPr/>
        </p:nvSpPr>
        <p:spPr>
          <a:xfrm>
            <a:off x="5920740" y="3470915"/>
            <a:ext cx="119634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18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Let’s select someone else to participate in this e-signing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D38B8-45CF-D214-1C6E-DDC1AD1C9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482" y="327073"/>
            <a:ext cx="7642517" cy="41423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98A08FC-FBC7-EF01-3D5C-B8EABAFB5D4F}"/>
              </a:ext>
            </a:extLst>
          </p:cNvPr>
          <p:cNvSpPr/>
          <p:nvPr/>
        </p:nvSpPr>
        <p:spPr>
          <a:xfrm>
            <a:off x="2942004" y="663234"/>
            <a:ext cx="1935480" cy="914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C216DC-BA83-2357-C73D-5266F5565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964" y="674044"/>
            <a:ext cx="1774776" cy="7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90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We need her Initials to approve this quote.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E1F9E0-7797-2627-492D-9EC656EFB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62" y="0"/>
            <a:ext cx="7590352" cy="4486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78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Same as before, but this time will drag Initials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E1F9E0-7797-2627-492D-9EC656EFB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62" y="0"/>
            <a:ext cx="7590352" cy="4486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966FC-E457-E215-B959-787143933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741" y="1508761"/>
            <a:ext cx="338866" cy="18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2E592A-1F3D-0381-005E-CA97A59D7056}"/>
              </a:ext>
            </a:extLst>
          </p:cNvPr>
          <p:cNvCxnSpPr/>
          <p:nvPr/>
        </p:nvCxnSpPr>
        <p:spPr>
          <a:xfrm>
            <a:off x="2535607" y="1691641"/>
            <a:ext cx="5076431" cy="1927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409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And let’s add a date and time for that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DC6D5-6D42-2D0B-0E4B-C811916D7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820" y="0"/>
            <a:ext cx="4862170" cy="44866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282CEE-8C49-BDB2-9199-31516FE422A4}"/>
              </a:ext>
            </a:extLst>
          </p:cNvPr>
          <p:cNvSpPr/>
          <p:nvPr/>
        </p:nvSpPr>
        <p:spPr>
          <a:xfrm>
            <a:off x="2573021" y="200856"/>
            <a:ext cx="4711699" cy="84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E1A9A5-B1EB-8A12-F679-7D270518BAD6}"/>
              </a:ext>
            </a:extLst>
          </p:cNvPr>
          <p:cNvCxnSpPr/>
          <p:nvPr/>
        </p:nvCxnSpPr>
        <p:spPr>
          <a:xfrm flipV="1">
            <a:off x="1486242" y="754380"/>
            <a:ext cx="1086779" cy="75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E1F9E0-7797-2627-492D-9EC656EFB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962" y="0"/>
            <a:ext cx="7590352" cy="4486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7E2284-623F-ED50-F1D2-0A5A0EBC3A51}"/>
              </a:ext>
            </a:extLst>
          </p:cNvPr>
          <p:cNvSpPr/>
          <p:nvPr/>
        </p:nvSpPr>
        <p:spPr>
          <a:xfrm>
            <a:off x="3291840" y="396534"/>
            <a:ext cx="193548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2E592A-1F3D-0381-005E-CA97A59D7056}"/>
              </a:ext>
            </a:extLst>
          </p:cNvPr>
          <p:cNvCxnSpPr>
            <a:cxnSpLocks/>
          </p:cNvCxnSpPr>
          <p:nvPr/>
        </p:nvCxnSpPr>
        <p:spPr>
          <a:xfrm>
            <a:off x="2827020" y="1972100"/>
            <a:ext cx="4457700" cy="1944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11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And let’s add a date and time for that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27943-AA85-E5BE-1E70-47C3D8B79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" y="299602"/>
            <a:ext cx="9144000" cy="37944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E58-B00B-6A88-89BF-823AF9ED83D1}"/>
              </a:ext>
            </a:extLst>
          </p:cNvPr>
          <p:cNvSpPr/>
          <p:nvPr/>
        </p:nvSpPr>
        <p:spPr>
          <a:xfrm>
            <a:off x="3086100" y="1821115"/>
            <a:ext cx="2141220" cy="914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 the form is complete we can send to the customer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3E5195-3A1B-6ADD-E8E0-4318A8426AC0}"/>
              </a:ext>
            </a:extLst>
          </p:cNvPr>
          <p:cNvCxnSpPr/>
          <p:nvPr/>
        </p:nvCxnSpPr>
        <p:spPr>
          <a:xfrm flipV="1">
            <a:off x="5257800" y="891540"/>
            <a:ext cx="3185160" cy="1386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571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And let’s add a date and time for that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90808-E725-50B0-FB0A-2DF874E9E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1838"/>
            <a:ext cx="9144000" cy="4119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F12241-23FA-F620-2828-7144CD32B564}"/>
              </a:ext>
            </a:extLst>
          </p:cNvPr>
          <p:cNvSpPr/>
          <p:nvPr/>
        </p:nvSpPr>
        <p:spPr>
          <a:xfrm>
            <a:off x="2924150" y="1821115"/>
            <a:ext cx="2303170" cy="914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the next window to pop up and it is showing a status of “Sent”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A50A6D-EB6D-4A68-BEF7-1D1881FF9FA0}"/>
              </a:ext>
            </a:extLst>
          </p:cNvPr>
          <p:cNvCxnSpPr/>
          <p:nvPr/>
        </p:nvCxnSpPr>
        <p:spPr>
          <a:xfrm flipV="1">
            <a:off x="5227320" y="1607820"/>
            <a:ext cx="1409700" cy="487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184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And let’s add a date and time for that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90808-E725-50B0-FB0A-2DF874E9E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1838"/>
            <a:ext cx="9144000" cy="4119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F12241-23FA-F620-2828-7144CD32B564}"/>
              </a:ext>
            </a:extLst>
          </p:cNvPr>
          <p:cNvSpPr/>
          <p:nvPr/>
        </p:nvSpPr>
        <p:spPr>
          <a:xfrm>
            <a:off x="2924150" y="1821115"/>
            <a:ext cx="2303170" cy="914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 close the browser and return to your Sales Quote</a:t>
            </a:r>
          </a:p>
        </p:txBody>
      </p:sp>
    </p:spTree>
    <p:extLst>
      <p:ext uri="{BB962C8B-B14F-4D97-AF65-F5344CB8AC3E}">
        <p14:creationId xmlns:p14="http://schemas.microsoft.com/office/powerpoint/2010/main" val="1020484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30FCA-7DD1-5727-B55C-7504345E6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571" y="0"/>
            <a:ext cx="5630858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221F9E-A086-681F-2552-F2AB0C22B501}"/>
              </a:ext>
            </a:extLst>
          </p:cNvPr>
          <p:cNvSpPr/>
          <p:nvPr/>
        </p:nvSpPr>
        <p:spPr>
          <a:xfrm>
            <a:off x="2924150" y="1821115"/>
            <a:ext cx="2897530" cy="914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Session Status now shows “Sent”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E19691-31E8-5088-DC7C-ACE24ED3762D}"/>
              </a:ext>
            </a:extLst>
          </p:cNvPr>
          <p:cNvCxnSpPr/>
          <p:nvPr/>
        </p:nvCxnSpPr>
        <p:spPr>
          <a:xfrm flipH="1" flipV="1">
            <a:off x="3649980" y="944880"/>
            <a:ext cx="533400" cy="876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457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9202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This is an example of the email the customer will receive, they would press “Review &amp; Sign”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8757E-3CE0-0B0E-521C-663D9DEE6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0"/>
            <a:ext cx="6519665" cy="44578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E253B0-0FB1-04AB-D788-9444E9F60EFB}"/>
              </a:ext>
            </a:extLst>
          </p:cNvPr>
          <p:cNvSpPr/>
          <p:nvPr/>
        </p:nvSpPr>
        <p:spPr>
          <a:xfrm>
            <a:off x="15240" y="1049412"/>
            <a:ext cx="1798320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C4A0A7-E54E-AF0C-E92F-DE6DE8910F40}"/>
              </a:ext>
            </a:extLst>
          </p:cNvPr>
          <p:cNvCxnSpPr/>
          <p:nvPr/>
        </p:nvCxnSpPr>
        <p:spPr>
          <a:xfrm>
            <a:off x="1866900" y="1927860"/>
            <a:ext cx="2049780" cy="158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2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71B20-0F10-1FEC-147C-3AE34846B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380"/>
            <a:ext cx="9144000" cy="41164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5081" y="-125311"/>
            <a:ext cx="5633838" cy="841591"/>
          </a:xfrm>
        </p:spPr>
        <p:txBody>
          <a:bodyPr/>
          <a:lstStyle/>
          <a:p>
            <a:r>
              <a:rPr lang="en-US" sz="3600" dirty="0"/>
              <a:t>The G2 Main Menu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33A4C-8F7F-F769-9B79-6BEB6B114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700"/>
            <a:ext cx="2010056" cy="3496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DED29C-15B0-769D-3989-5E6E62156993}"/>
              </a:ext>
            </a:extLst>
          </p:cNvPr>
          <p:cNvSpPr/>
          <p:nvPr/>
        </p:nvSpPr>
        <p:spPr>
          <a:xfrm>
            <a:off x="0" y="2464998"/>
            <a:ext cx="1485900" cy="4366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F4145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62EEC13-8E28-E70E-064D-385C0C8B9E01}"/>
              </a:ext>
            </a:extLst>
          </p:cNvPr>
          <p:cNvSpPr txBox="1">
            <a:spLocks/>
          </p:cNvSpPr>
          <p:nvPr/>
        </p:nvSpPr>
        <p:spPr bwMode="auto">
          <a:xfrm>
            <a:off x="2997564" y="1309832"/>
            <a:ext cx="2452260" cy="994456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E04145"/>
                </a:solidFill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/>
            <a:r>
              <a:rPr lang="en-US" sz="1400" kern="0" dirty="0"/>
              <a:t>Let’s start with Manage Sales Quotes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97A6D1-9D36-C84F-FA05-2703983B6096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1485900" y="1882140"/>
            <a:ext cx="1511664" cy="801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7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205740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 browser window will open and ask them to agree and “Start Signing”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E253B0-0FB1-04AB-D788-9444E9F60EFB}"/>
              </a:ext>
            </a:extLst>
          </p:cNvPr>
          <p:cNvSpPr/>
          <p:nvPr/>
        </p:nvSpPr>
        <p:spPr>
          <a:xfrm>
            <a:off x="15240" y="1049412"/>
            <a:ext cx="1798320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10E6-50BC-A61C-78F3-0BDADA3C6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313721"/>
            <a:ext cx="7107367" cy="278762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FACBCF-4461-D0D6-D6C7-87323C3696C4}"/>
              </a:ext>
            </a:extLst>
          </p:cNvPr>
          <p:cNvCxnSpPr/>
          <p:nvPr/>
        </p:nvCxnSpPr>
        <p:spPr>
          <a:xfrm>
            <a:off x="1920240" y="1967260"/>
            <a:ext cx="3108960" cy="820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54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In this example they would click on the signature box and then the date box to insert that information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4ACD54-9DA0-E530-A6CA-8D2332337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67" y="0"/>
            <a:ext cx="7030953" cy="44881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3EADFA-8179-F4F7-11B0-A68A75C83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940" y="3347057"/>
            <a:ext cx="506780" cy="28006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55DDF4B-7959-E194-D3AF-4497912E58DC}"/>
              </a:ext>
            </a:extLst>
          </p:cNvPr>
          <p:cNvCxnSpPr/>
          <p:nvPr/>
        </p:nvCxnSpPr>
        <p:spPr>
          <a:xfrm>
            <a:off x="1501482" y="2476500"/>
            <a:ext cx="5559951" cy="944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F5484F-E98B-2FF0-BC69-5174A86A09A1}"/>
              </a:ext>
            </a:extLst>
          </p:cNvPr>
          <p:cNvCxnSpPr/>
          <p:nvPr/>
        </p:nvCxnSpPr>
        <p:spPr>
          <a:xfrm>
            <a:off x="1501482" y="2476500"/>
            <a:ext cx="4015398" cy="944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953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When they click “Next” they will get this conformation request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8B3A8-AF37-C52C-AF65-EF093269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68" y="0"/>
            <a:ext cx="7001561" cy="44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26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When they click “Next” they will get this conformation request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8B3A8-AF37-C52C-AF65-EF0932694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68" y="0"/>
            <a:ext cx="7001561" cy="4488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50C81-BA14-EBB3-EC6D-3C3BA318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720" y="1049412"/>
            <a:ext cx="3328326" cy="120062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32BE55-5E4C-72C9-5E02-8148D8996EA0}"/>
              </a:ext>
            </a:extLst>
          </p:cNvPr>
          <p:cNvCxnSpPr/>
          <p:nvPr/>
        </p:nvCxnSpPr>
        <p:spPr>
          <a:xfrm flipV="1">
            <a:off x="1486242" y="1805940"/>
            <a:ext cx="1881798" cy="99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42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Congratulations, they are done with “their” portion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42A50-59A6-C9C4-3E7A-941CA961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546" y="1079799"/>
            <a:ext cx="7198997" cy="23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9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Salesperson gets an email that their customer has signed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BA2AD-67AD-7858-2B61-FA1724AB8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20" y="160020"/>
            <a:ext cx="6617358" cy="37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8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customer also gets an email and can download what they signed.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B426A-7467-253D-6DA6-646A85CA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96" y="0"/>
            <a:ext cx="6589813" cy="4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9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salesperson gets an email requesting they initial and date they approve the quote.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6F93D-EB67-F7B4-003A-873A5A5A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679" y="0"/>
            <a:ext cx="6186404" cy="42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1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Salesperson would initial and date just like the customer did,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82618-552F-918F-1C13-237F31848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379" y="0"/>
            <a:ext cx="6766777" cy="42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1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Salesperson would initial and date just like the customer did,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AD5E7D-CE4F-7375-F41A-0C14B44B9EC3}"/>
              </a:ext>
            </a:extLst>
          </p:cNvPr>
          <p:cNvSpPr/>
          <p:nvPr/>
        </p:nvSpPr>
        <p:spPr>
          <a:xfrm>
            <a:off x="15240" y="1049412"/>
            <a:ext cx="1486242" cy="19985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8298B-CC6F-22D0-B4BA-325AE0961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77" y="0"/>
            <a:ext cx="6937876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5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71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In the Sales Quote Manager.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 </a:t>
            </a: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You can filter by </a:t>
            </a: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r>
              <a:rPr lang="en-US" sz="1400" dirty="0">
                <a:solidFill>
                  <a:srgbClr val="002060"/>
                </a:solidFill>
              </a:rPr>
              <a:t>Salesperson</a:t>
            </a:r>
          </a:p>
          <a:p>
            <a:pPr marL="0"/>
            <a:endParaRPr lang="en-US" sz="1400" dirty="0">
              <a:solidFill>
                <a:srgbClr val="002060"/>
              </a:solidFill>
            </a:endParaRPr>
          </a:p>
          <a:p>
            <a:pPr marL="0"/>
            <a:r>
              <a:rPr lang="en-US" sz="1400" dirty="0">
                <a:solidFill>
                  <a:srgbClr val="002060"/>
                </a:solidFill>
              </a:rPr>
              <a:t>Customer</a:t>
            </a:r>
          </a:p>
          <a:p>
            <a:pPr marL="0"/>
            <a:endParaRPr lang="en-US" sz="1400" dirty="0">
              <a:solidFill>
                <a:srgbClr val="002060"/>
              </a:solidFill>
            </a:endParaRPr>
          </a:p>
          <a:p>
            <a:pPr marL="0"/>
            <a:r>
              <a:rPr lang="en-US" sz="1400" dirty="0">
                <a:solidFill>
                  <a:srgbClr val="002060"/>
                </a:solidFill>
              </a:rPr>
              <a:t>Sort by Date</a:t>
            </a:r>
          </a:p>
          <a:p>
            <a:pPr marL="0"/>
            <a:endParaRPr lang="en-US" sz="1400" dirty="0">
              <a:solidFill>
                <a:srgbClr val="002060"/>
              </a:solidFill>
            </a:endParaRPr>
          </a:p>
          <a:p>
            <a:pPr marL="0"/>
            <a:r>
              <a:rPr lang="en-US" sz="1400" dirty="0">
                <a:solidFill>
                  <a:srgbClr val="002060"/>
                </a:solidFill>
              </a:rPr>
              <a:t>See all quotes on a particular Stock#</a:t>
            </a: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endParaRPr lang="en-US" sz="1000" dirty="0">
              <a:solidFill>
                <a:srgbClr val="C0000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0B860-9570-5361-C072-4746362685BA}"/>
              </a:ext>
            </a:extLst>
          </p:cNvPr>
          <p:cNvSpPr txBox="1"/>
          <p:nvPr/>
        </p:nvSpPr>
        <p:spPr bwMode="auto">
          <a:xfrm>
            <a:off x="2036064" y="1458826"/>
            <a:ext cx="6303264" cy="1112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3600" kern="0" dirty="0">
                <a:solidFill>
                  <a:srgbClr val="3C3938"/>
                </a:solidFill>
                <a:latin typeface="Trebuchet MS" panose="020B0603020202020204" pitchFamily="34" charset="0"/>
                <a:cs typeface="Arial" panose="020B0604020202020204" pitchFamily="34" charset="0"/>
                <a:rtl val="0"/>
              </a:rPr>
              <a:t>Create New Sales Quote</a:t>
            </a:r>
            <a:endParaRPr lang="en-US" sz="3600" kern="0" dirty="0">
              <a:solidFill>
                <a:srgbClr val="3C3938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730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E1B0D-B9BD-9472-DD9C-95F312A1C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315" y="106290"/>
            <a:ext cx="4619817" cy="4256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221F9E-A086-681F-2552-F2AB0C22B501}"/>
              </a:ext>
            </a:extLst>
          </p:cNvPr>
          <p:cNvSpPr/>
          <p:nvPr/>
        </p:nvSpPr>
        <p:spPr>
          <a:xfrm>
            <a:off x="2924150" y="1821115"/>
            <a:ext cx="2897530" cy="914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Session Status now shows “Completed”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E19691-31E8-5088-DC7C-ACE24ED3762D}"/>
              </a:ext>
            </a:extLst>
          </p:cNvPr>
          <p:cNvCxnSpPr/>
          <p:nvPr/>
        </p:nvCxnSpPr>
        <p:spPr>
          <a:xfrm flipH="1" flipV="1">
            <a:off x="3649980" y="944880"/>
            <a:ext cx="533400" cy="876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53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If you click on the Document Manager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0B8DE3-AC32-8A3E-6A6F-67C262E8102C}"/>
              </a:ext>
            </a:extLst>
          </p:cNvPr>
          <p:cNvCxnSpPr/>
          <p:nvPr/>
        </p:nvCxnSpPr>
        <p:spPr>
          <a:xfrm flipV="1">
            <a:off x="1341120" y="449580"/>
            <a:ext cx="1981200" cy="96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8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If you click on the Document Manager, you will have your signed document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86ABC-5EC0-2226-0277-DB08B7AAA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964" y="766175"/>
            <a:ext cx="4301524" cy="322253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0B8DE3-AC32-8A3E-6A6F-67C262E8102C}"/>
              </a:ext>
            </a:extLst>
          </p:cNvPr>
          <p:cNvCxnSpPr>
            <a:cxnSpLocks/>
          </p:cNvCxnSpPr>
          <p:nvPr/>
        </p:nvCxnSpPr>
        <p:spPr>
          <a:xfrm flipV="1">
            <a:off x="1341120" y="1257300"/>
            <a:ext cx="262128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940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C00000"/>
                </a:solidFill>
              </a:rPr>
              <a:t>Items to Highlight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E-Sign for Sales Quotes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If you click on the Document Manager, you will have your signed document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0480" y="754380"/>
            <a:ext cx="1455762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FED-B8D0-FB31-D8EA-45E4816CBAB2}"/>
              </a:ext>
            </a:extLst>
          </p:cNvPr>
          <p:cNvSpPr/>
          <p:nvPr/>
        </p:nvSpPr>
        <p:spPr>
          <a:xfrm>
            <a:off x="0" y="388620"/>
            <a:ext cx="1486242" cy="27979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A55916-F400-09C1-B540-901905F6A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760" y="3532506"/>
            <a:ext cx="380738" cy="203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123D0-E0F7-CD8F-0E80-B97B4053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72" y="1821115"/>
            <a:ext cx="575628" cy="150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B17DD-5C50-9CFA-5C9C-86AD49DC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11" y="3815259"/>
            <a:ext cx="774165" cy="203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86ABC-5EC0-2226-0277-DB08B7AAA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964" y="766175"/>
            <a:ext cx="4301524" cy="3222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24E42-8DE1-9764-79D1-064BF5188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9034" y="0"/>
            <a:ext cx="3230517" cy="401831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0B8DE3-AC32-8A3E-6A6F-67C262E8102C}"/>
              </a:ext>
            </a:extLst>
          </p:cNvPr>
          <p:cNvCxnSpPr>
            <a:cxnSpLocks/>
          </p:cNvCxnSpPr>
          <p:nvPr/>
        </p:nvCxnSpPr>
        <p:spPr>
          <a:xfrm>
            <a:off x="1417320" y="1821115"/>
            <a:ext cx="2171700" cy="221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81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Email quote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70020" y="388620"/>
            <a:ext cx="1380991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C588D-2582-6711-4F16-B1517B86F65D}"/>
              </a:ext>
            </a:extLst>
          </p:cNvPr>
          <p:cNvCxnSpPr>
            <a:cxnSpLocks/>
          </p:cNvCxnSpPr>
          <p:nvPr/>
        </p:nvCxnSpPr>
        <p:spPr>
          <a:xfrm flipV="1">
            <a:off x="1516721" y="388620"/>
            <a:ext cx="1363639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008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Email quote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will be presented with a Draft that will be sent, if you are satisfied with the attachments &amp; body of email…..?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Press send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70020" y="388620"/>
            <a:ext cx="1380991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022" y="0"/>
            <a:ext cx="6382677" cy="44694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C588D-2582-6711-4F16-B1517B86F65D}"/>
              </a:ext>
            </a:extLst>
          </p:cNvPr>
          <p:cNvCxnSpPr>
            <a:cxnSpLocks/>
          </p:cNvCxnSpPr>
          <p:nvPr/>
        </p:nvCxnSpPr>
        <p:spPr>
          <a:xfrm flipV="1">
            <a:off x="1516721" y="388620"/>
            <a:ext cx="1363639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214CB4-1D5B-846B-6BD4-55CBBB8AE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693" y="0"/>
            <a:ext cx="6021114" cy="4473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FE8A4-DA4D-29AD-E189-09CA23205D0E}"/>
              </a:ext>
            </a:extLst>
          </p:cNvPr>
          <p:cNvSpPr txBox="1"/>
          <p:nvPr/>
        </p:nvSpPr>
        <p:spPr bwMode="auto">
          <a:xfrm>
            <a:off x="1248498" y="1731264"/>
            <a:ext cx="7627278" cy="14874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Let’s look at some of the highlights / Information available in a Sales Quote </a:t>
            </a:r>
          </a:p>
        </p:txBody>
      </p:sp>
    </p:spTree>
    <p:extLst>
      <p:ext uri="{BB962C8B-B14F-4D97-AF65-F5344CB8AC3E}">
        <p14:creationId xmlns:p14="http://schemas.microsoft.com/office/powerpoint/2010/main" val="153570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Quote History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Select Quote History, you will see every quote ever created for this stock #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70020" y="388620"/>
            <a:ext cx="1380991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C588D-2582-6711-4F16-B1517B86F65D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51011" y="521970"/>
            <a:ext cx="2031329" cy="361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7700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Quote History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Select Quote History, you will see every quote ever created for this stock #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0" y="750570"/>
            <a:ext cx="1516722" cy="1093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975149-03ED-4975-1ECB-EC714545C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242" y="702945"/>
            <a:ext cx="6311998" cy="328000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C588D-2582-6711-4F16-B1517B86F65D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16722" y="1297305"/>
            <a:ext cx="2116494" cy="263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304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Right click on customer number and choose “Full Edit’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45636" y="1101526"/>
            <a:ext cx="1380991" cy="910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40CD5-3233-45F6-0C17-E53288EBB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237" y="1342777"/>
            <a:ext cx="3112563" cy="93737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C588D-2582-6711-4F16-B1517B86F65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426627" y="1194816"/>
            <a:ext cx="1380991" cy="361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1A1E95-09ED-B960-CF09-AC8590FC250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26627" y="1556603"/>
            <a:ext cx="2072477" cy="5483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8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This will open the “Maintain Customer” window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57828" y="1077142"/>
            <a:ext cx="1380991" cy="7638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A790D-9700-CB6C-1A18-DA683619C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281" y="0"/>
            <a:ext cx="6299351" cy="44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2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71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New Sales Quote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 </a:t>
            </a: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r>
              <a:rPr lang="en-US" sz="1000" dirty="0">
                <a:solidFill>
                  <a:srgbClr val="002060"/>
                </a:solidFill>
              </a:rPr>
              <a:t>* SQ Quote #</a:t>
            </a:r>
          </a:p>
          <a:p>
            <a:pPr marL="0" indent="0"/>
            <a:endParaRPr lang="en-US" sz="1000" dirty="0">
              <a:solidFill>
                <a:srgbClr val="002060"/>
              </a:solidFill>
            </a:endParaRPr>
          </a:p>
          <a:p>
            <a:pPr marL="0" indent="0"/>
            <a:endParaRPr lang="en-US" sz="1000" dirty="0">
              <a:solidFill>
                <a:srgbClr val="002060"/>
              </a:solidFill>
            </a:endParaRPr>
          </a:p>
          <a:p>
            <a:pPr marL="0" indent="0"/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EBBC2-CFC8-A359-1142-C646CA0B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020" y="128860"/>
            <a:ext cx="6002322" cy="43405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DCC4C0-4890-5D48-1D2A-31306E75A20C}"/>
              </a:ext>
            </a:extLst>
          </p:cNvPr>
          <p:cNvCxnSpPr>
            <a:cxnSpLocks/>
          </p:cNvCxnSpPr>
          <p:nvPr/>
        </p:nvCxnSpPr>
        <p:spPr>
          <a:xfrm flipV="1">
            <a:off x="957120" y="685800"/>
            <a:ext cx="1427940" cy="525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431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“Main” tab is details about the Contact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70020" y="540694"/>
            <a:ext cx="1446702" cy="1219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A790D-9700-CB6C-1A18-DA683619C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281" y="0"/>
            <a:ext cx="6299351" cy="449776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4AE55-46B9-93F8-E260-E076315CE318}"/>
              </a:ext>
            </a:extLst>
          </p:cNvPr>
          <p:cNvCxnSpPr>
            <a:cxnSpLocks/>
          </p:cNvCxnSpPr>
          <p:nvPr/>
        </p:nvCxnSpPr>
        <p:spPr>
          <a:xfrm flipV="1">
            <a:off x="1516722" y="914400"/>
            <a:ext cx="289559" cy="175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2503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“Spouse” tab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70020" y="540694"/>
            <a:ext cx="1446702" cy="35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05B967-DDEC-F9B8-0B1C-A3F5989AF24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54" y="772586"/>
            <a:ext cx="6106144" cy="34946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4AE55-46B9-93F8-E260-E076315CE31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16722" y="716117"/>
            <a:ext cx="568110" cy="160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71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“Employment” info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70020" y="540694"/>
            <a:ext cx="1446702" cy="35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9B718-1CA9-EF04-A13A-C536AB8EE10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54" y="772586"/>
            <a:ext cx="6106144" cy="34946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4AE55-46B9-93F8-E260-E076315CE318}"/>
              </a:ext>
            </a:extLst>
          </p:cNvPr>
          <p:cNvCxnSpPr>
            <a:cxnSpLocks/>
          </p:cNvCxnSpPr>
          <p:nvPr/>
        </p:nvCxnSpPr>
        <p:spPr>
          <a:xfrm>
            <a:off x="1553723" y="755229"/>
            <a:ext cx="1104133" cy="12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227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Bank &amp; Mortgage Info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-7278" y="543727"/>
            <a:ext cx="1523999" cy="35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3D0B7-6B1A-BF69-8642-11DD76777E4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54" y="772586"/>
            <a:ext cx="6106144" cy="34946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4AE55-46B9-93F8-E260-E076315CE31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16721" y="719150"/>
            <a:ext cx="1445935" cy="157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0705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“</a:t>
            </a:r>
            <a:r>
              <a:rPr lang="en-US" sz="1150" dirty="0" err="1">
                <a:solidFill>
                  <a:srgbClr val="002060"/>
                </a:solidFill>
              </a:rPr>
              <a:t>Misc</a:t>
            </a:r>
            <a:r>
              <a:rPr lang="en-US" sz="1150" dirty="0">
                <a:solidFill>
                  <a:srgbClr val="002060"/>
                </a:solidFill>
              </a:rPr>
              <a:t>” Info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-7277" y="543727"/>
            <a:ext cx="1446702" cy="35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DE0B1-1A0E-3E74-4A44-545FA64FB7C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54" y="772586"/>
            <a:ext cx="6106144" cy="34946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4AE55-46B9-93F8-E260-E076315CE31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39425" y="719150"/>
            <a:ext cx="2169407" cy="157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16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“Purchase” Info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-7277" y="543727"/>
            <a:ext cx="1446702" cy="35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09BDF-D6E6-015A-7BC6-09BEEBC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02" y="0"/>
            <a:ext cx="6382677" cy="4469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4B5AE-4369-E5A7-226D-401A12BB9C2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54" y="772586"/>
            <a:ext cx="6106144" cy="349461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64AE55-46B9-93F8-E260-E076315CE31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39425" y="719150"/>
            <a:ext cx="2858255" cy="157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A9A2AA-090B-A78B-447D-F025E26A087A}"/>
              </a:ext>
            </a:extLst>
          </p:cNvPr>
          <p:cNvSpPr txBox="1"/>
          <p:nvPr/>
        </p:nvSpPr>
        <p:spPr bwMode="auto">
          <a:xfrm>
            <a:off x="1999488" y="1962912"/>
            <a:ext cx="5562848" cy="9753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Let’s move to the Quote details tab</a:t>
            </a:r>
          </a:p>
        </p:txBody>
      </p:sp>
    </p:spTree>
    <p:extLst>
      <p:ext uri="{BB962C8B-B14F-4D97-AF65-F5344CB8AC3E}">
        <p14:creationId xmlns:p14="http://schemas.microsoft.com/office/powerpoint/2010/main" val="36472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6" y="0"/>
            <a:ext cx="166116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“Quote Details”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Is where you see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*Their Trade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*Dealer Options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*Tow Vehicle Info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*Quotes GP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*Quotes Cost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*Units Work Orders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285331" y="543727"/>
            <a:ext cx="1446702" cy="350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37347-F190-2B0D-08AB-9CE38D5D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60" y="0"/>
            <a:ext cx="6190903" cy="4441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7479A4-EA7A-0A62-E5B9-441ABC79925D}"/>
              </a:ext>
            </a:extLst>
          </p:cNvPr>
          <p:cNvSpPr/>
          <p:nvPr/>
        </p:nvSpPr>
        <p:spPr>
          <a:xfrm>
            <a:off x="285331" y="1262876"/>
            <a:ext cx="1446702" cy="1152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7A0F1F0-C152-3DAF-82C7-C45D9F38777D}"/>
              </a:ext>
            </a:extLst>
          </p:cNvPr>
          <p:cNvSpPr/>
          <p:nvPr/>
        </p:nvSpPr>
        <p:spPr>
          <a:xfrm rot="5400000">
            <a:off x="4311396" y="445770"/>
            <a:ext cx="155448" cy="425196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0A8110-89C8-8F2C-59BD-A7930056A4D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732033" y="1839208"/>
            <a:ext cx="2669279" cy="57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2D88E707-8DA2-6437-200D-77882B7E1D31}"/>
              </a:ext>
            </a:extLst>
          </p:cNvPr>
          <p:cNvSpPr/>
          <p:nvPr/>
        </p:nvSpPr>
        <p:spPr>
          <a:xfrm>
            <a:off x="1915544" y="949573"/>
            <a:ext cx="155448" cy="162217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F0C330-2E4D-00C5-1B23-DC4C8DA33E8C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1732033" y="1760662"/>
            <a:ext cx="183511" cy="78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85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1941044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250E9-108D-5406-29E0-21A6F35A0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8" y="0"/>
            <a:ext cx="7282452" cy="4541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D11D1-2C71-14F5-3C12-F9FADE1530B4}"/>
              </a:ext>
            </a:extLst>
          </p:cNvPr>
          <p:cNvSpPr txBox="1"/>
          <p:nvPr/>
        </p:nvSpPr>
        <p:spPr bwMode="auto">
          <a:xfrm>
            <a:off x="2462784" y="1719072"/>
            <a:ext cx="5864352" cy="126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endParaRPr lang="en-US" sz="2400" kern="0" dirty="0" err="1">
              <a:solidFill>
                <a:srgbClr val="3C3938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rtl val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09323-375F-9A77-41D6-AFF3886D7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76"/>
            <a:ext cx="9144000" cy="4541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60782-FBBD-B076-FC22-BD2E18FE75A6}"/>
              </a:ext>
            </a:extLst>
          </p:cNvPr>
          <p:cNvSpPr txBox="1"/>
          <p:nvPr/>
        </p:nvSpPr>
        <p:spPr bwMode="auto">
          <a:xfrm>
            <a:off x="1182624" y="2012198"/>
            <a:ext cx="6754368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marL="0"/>
            <a:r>
              <a:rPr lang="en-US" sz="2800" dirty="0">
                <a:solidFill>
                  <a:srgbClr val="002060"/>
                </a:solidFill>
              </a:rPr>
              <a:t>Let's spend some time in the GP tab regarding “Working a Deal”</a:t>
            </a:r>
          </a:p>
        </p:txBody>
      </p:sp>
    </p:spTree>
    <p:extLst>
      <p:ext uri="{BB962C8B-B14F-4D97-AF65-F5344CB8AC3E}">
        <p14:creationId xmlns:p14="http://schemas.microsoft.com/office/powerpoint/2010/main" val="451286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Say you want a 12.00 % deal instead of a 7.29 %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428BD-AD94-55DA-6E74-B23742A2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126" y="0"/>
            <a:ext cx="6199874" cy="44729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740E39-78F1-D020-3386-018C714EE855}"/>
              </a:ext>
            </a:extLst>
          </p:cNvPr>
          <p:cNvCxnSpPr/>
          <p:nvPr/>
        </p:nvCxnSpPr>
        <p:spPr>
          <a:xfrm>
            <a:off x="1455420" y="883920"/>
            <a:ext cx="5699760" cy="2461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1389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428BD-AD94-55DA-6E74-B23742A2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126" y="0"/>
            <a:ext cx="6199874" cy="4472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296832-8716-5AFC-32DA-5B3C97CB7147}"/>
              </a:ext>
            </a:extLst>
          </p:cNvPr>
          <p:cNvSpPr/>
          <p:nvPr/>
        </p:nvSpPr>
        <p:spPr>
          <a:xfrm>
            <a:off x="143132" y="1078992"/>
            <a:ext cx="2186940" cy="1938528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/>
            <a:r>
              <a:rPr lang="en-US" sz="1400">
                <a:solidFill>
                  <a:srgbClr val="002060"/>
                </a:solidFill>
              </a:rPr>
              <a:t>Just change it to 12.00 % and press tab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8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71" y="185120"/>
            <a:ext cx="1427940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New Sales Quote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 </a:t>
            </a: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/>
            <a:endParaRPr lang="en-US" sz="1000" dirty="0">
              <a:solidFill>
                <a:srgbClr val="002060"/>
              </a:solidFill>
            </a:endParaRPr>
          </a:p>
          <a:p>
            <a:pPr marL="0" indent="0"/>
            <a:r>
              <a:rPr lang="en-US" sz="1000" dirty="0">
                <a:solidFill>
                  <a:srgbClr val="002060"/>
                </a:solidFill>
              </a:rPr>
              <a:t>Add a Customer #</a:t>
            </a:r>
          </a:p>
          <a:p>
            <a:pPr marL="0" indent="0"/>
            <a:endParaRPr lang="en-US" sz="1000" dirty="0">
              <a:solidFill>
                <a:srgbClr val="002060"/>
              </a:solidFill>
            </a:endParaRPr>
          </a:p>
          <a:p>
            <a:pPr marL="0" indent="0"/>
            <a:endParaRPr lang="en-US" sz="1000" dirty="0">
              <a:solidFill>
                <a:srgbClr val="002060"/>
              </a:solidFill>
            </a:endParaRPr>
          </a:p>
          <a:p>
            <a:pPr marL="0" indent="0"/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EBBC2-CFC8-A359-1142-C646CA0B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020" y="128860"/>
            <a:ext cx="6002322" cy="43405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DCC4C0-4890-5D48-1D2A-31306E75A20C}"/>
              </a:ext>
            </a:extLst>
          </p:cNvPr>
          <p:cNvCxnSpPr>
            <a:cxnSpLocks/>
          </p:cNvCxnSpPr>
          <p:nvPr/>
        </p:nvCxnSpPr>
        <p:spPr>
          <a:xfrm>
            <a:off x="1255776" y="1211580"/>
            <a:ext cx="809244" cy="105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A1F2EA0-5F9B-5021-243D-539B737C6006}"/>
              </a:ext>
            </a:extLst>
          </p:cNvPr>
          <p:cNvSpPr txBox="1"/>
          <p:nvPr/>
        </p:nvSpPr>
        <p:spPr bwMode="auto">
          <a:xfrm>
            <a:off x="1341120" y="1524000"/>
            <a:ext cx="6726222" cy="1377696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25" tIns="91425" rIns="91425" bIns="9142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buClr>
                <a:srgbClr val="000000"/>
              </a:buClr>
            </a:pPr>
            <a:r>
              <a:rPr lang="en-US" sz="2400" kern="0" dirty="0">
                <a:solidFill>
                  <a:srgbClr val="3C3938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rtl val="0"/>
              </a:rPr>
              <a:t>Now there are 3 ways to add a Unit to a Sales Quote… </a:t>
            </a:r>
          </a:p>
        </p:txBody>
      </p:sp>
    </p:spTree>
    <p:extLst>
      <p:ext uri="{BB962C8B-B14F-4D97-AF65-F5344CB8AC3E}">
        <p14:creationId xmlns:p14="http://schemas.microsoft.com/office/powerpoint/2010/main" val="108781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930" y="2286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You will get a Pop up window asking….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do you want the Sales amount </a:t>
            </a:r>
            <a:r>
              <a:rPr lang="en-US" sz="1150" i="1" u="sng" dirty="0">
                <a:solidFill>
                  <a:srgbClr val="D60093"/>
                </a:solidFill>
              </a:rPr>
              <a:t>increased</a:t>
            </a:r>
            <a:r>
              <a:rPr lang="en-US" sz="1150" dirty="0">
                <a:solidFill>
                  <a:srgbClr val="002060"/>
                </a:solidFill>
              </a:rPr>
              <a:t> to give you that GP %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or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do you want the Trade allowance </a:t>
            </a:r>
            <a:r>
              <a:rPr lang="en-US" sz="1150" i="1" u="sng" dirty="0">
                <a:solidFill>
                  <a:srgbClr val="D60093"/>
                </a:solidFill>
              </a:rPr>
              <a:t>decreased</a:t>
            </a:r>
            <a:r>
              <a:rPr lang="en-US" sz="1150" dirty="0">
                <a:solidFill>
                  <a:srgbClr val="002060"/>
                </a:solidFill>
              </a:rPr>
              <a:t> to give you that GP %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428BD-AD94-55DA-6E74-B23742A2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126" y="0"/>
            <a:ext cx="6199874" cy="4472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0B37E-C6AD-9532-04BD-2DE90A10A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53" y="1484808"/>
            <a:ext cx="3753374" cy="19910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740E39-78F1-D020-3386-018C714EE855}"/>
              </a:ext>
            </a:extLst>
          </p:cNvPr>
          <p:cNvCxnSpPr>
            <a:cxnSpLocks/>
          </p:cNvCxnSpPr>
          <p:nvPr/>
        </p:nvCxnSpPr>
        <p:spPr>
          <a:xfrm>
            <a:off x="2087880" y="937260"/>
            <a:ext cx="1844040" cy="998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033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724" y="1524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2000" dirty="0">
                <a:solidFill>
                  <a:srgbClr val="002060"/>
                </a:solidFill>
              </a:rPr>
              <a:t>You have adjusted your price and now your GP is 12 %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70A60-6575-7083-78BF-26090EF6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779" y="0"/>
            <a:ext cx="6314075" cy="4499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6FA75F-A37F-520A-C699-6BC35CEB3819}"/>
              </a:ext>
            </a:extLst>
          </p:cNvPr>
          <p:cNvCxnSpPr>
            <a:cxnSpLocks/>
          </p:cNvCxnSpPr>
          <p:nvPr/>
        </p:nvCxnSpPr>
        <p:spPr>
          <a:xfrm>
            <a:off x="2170176" y="1426464"/>
            <a:ext cx="5035296" cy="1999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267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724" y="1524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Say the Customer counters with a </a:t>
            </a:r>
            <a:r>
              <a:rPr lang="en-US" sz="1150" u="sng" dirty="0">
                <a:solidFill>
                  <a:srgbClr val="D60093"/>
                </a:solidFill>
              </a:rPr>
              <a:t>“Out the Door” </a:t>
            </a:r>
            <a:r>
              <a:rPr lang="en-US" sz="1150" dirty="0">
                <a:solidFill>
                  <a:srgbClr val="002060"/>
                </a:solidFill>
              </a:rPr>
              <a:t>offer of 11,500.00 plus their trade.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What kind of GP would that give you 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Change the “Total” field to 11,500.00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70A60-6575-7083-78BF-26090EF6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779" y="0"/>
            <a:ext cx="6314075" cy="4499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6FA75F-A37F-520A-C699-6BC35CEB3819}"/>
              </a:ext>
            </a:extLst>
          </p:cNvPr>
          <p:cNvCxnSpPr>
            <a:cxnSpLocks/>
          </p:cNvCxnSpPr>
          <p:nvPr/>
        </p:nvCxnSpPr>
        <p:spPr>
          <a:xfrm>
            <a:off x="1478280" y="2148840"/>
            <a:ext cx="2987040" cy="1455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7870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724" y="-1524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In this example that </a:t>
            </a:r>
            <a:r>
              <a:rPr lang="en-US" sz="1150" i="1" dirty="0">
                <a:solidFill>
                  <a:srgbClr val="002060"/>
                </a:solidFill>
              </a:rPr>
              <a:t>reduced</a:t>
            </a:r>
            <a:r>
              <a:rPr lang="en-US" sz="1150" dirty="0">
                <a:solidFill>
                  <a:srgbClr val="002060"/>
                </a:solidFill>
              </a:rPr>
              <a:t> the selling price from $26,197.74 to $25,727.77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Resulting in a 10.05 % 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6FA75F-A37F-520A-C699-6BC35CEB3819}"/>
              </a:ext>
            </a:extLst>
          </p:cNvPr>
          <p:cNvCxnSpPr>
            <a:cxnSpLocks/>
          </p:cNvCxnSpPr>
          <p:nvPr/>
        </p:nvCxnSpPr>
        <p:spPr>
          <a:xfrm>
            <a:off x="1203960" y="2506980"/>
            <a:ext cx="2339340" cy="594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DDA2B2-677B-D079-60A4-CC7E7B9D0DEF}"/>
              </a:ext>
            </a:extLst>
          </p:cNvPr>
          <p:cNvCxnSpPr>
            <a:cxnSpLocks/>
          </p:cNvCxnSpPr>
          <p:nvPr/>
        </p:nvCxnSpPr>
        <p:spPr>
          <a:xfrm>
            <a:off x="2232660" y="3360420"/>
            <a:ext cx="4960620" cy="12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14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434" y="47244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Summary of the “Gross Profit” tab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Any changes to the </a:t>
            </a:r>
            <a:r>
              <a:rPr lang="en-US" sz="1150" dirty="0">
                <a:solidFill>
                  <a:srgbClr val="00B0F0"/>
                </a:solidFill>
              </a:rPr>
              <a:t>highlighted fields</a:t>
            </a:r>
            <a:r>
              <a:rPr lang="en-US" sz="1150" dirty="0">
                <a:solidFill>
                  <a:srgbClr val="002060"/>
                </a:solidFill>
              </a:rPr>
              <a:t>, will impact the GP Percent/GP Profit Amt of the deal.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3AEFB-000F-8B54-6BF7-4B6F8727742F}"/>
              </a:ext>
            </a:extLst>
          </p:cNvPr>
          <p:cNvSpPr/>
          <p:nvPr/>
        </p:nvSpPr>
        <p:spPr>
          <a:xfrm>
            <a:off x="5473920" y="3611880"/>
            <a:ext cx="998221" cy="190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DBAF3E-056D-6933-421B-53FA74E903E2}"/>
              </a:ext>
            </a:extLst>
          </p:cNvPr>
          <p:cNvSpPr/>
          <p:nvPr/>
        </p:nvSpPr>
        <p:spPr>
          <a:xfrm>
            <a:off x="5189220" y="1882140"/>
            <a:ext cx="121158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0BFFD-7D57-828E-75AD-1E8D7F3FB7E9}"/>
              </a:ext>
            </a:extLst>
          </p:cNvPr>
          <p:cNvSpPr/>
          <p:nvPr/>
        </p:nvSpPr>
        <p:spPr>
          <a:xfrm>
            <a:off x="3017520" y="3009900"/>
            <a:ext cx="99822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F8FEAB-D3FC-4EAC-103C-77827F1F7068}"/>
              </a:ext>
            </a:extLst>
          </p:cNvPr>
          <p:cNvSpPr/>
          <p:nvPr/>
        </p:nvSpPr>
        <p:spPr>
          <a:xfrm>
            <a:off x="2857500" y="3208020"/>
            <a:ext cx="115824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8A521-0EF0-A840-3D6B-7B80C3AC1954}"/>
              </a:ext>
            </a:extLst>
          </p:cNvPr>
          <p:cNvSpPr/>
          <p:nvPr/>
        </p:nvSpPr>
        <p:spPr>
          <a:xfrm>
            <a:off x="4274820" y="3611880"/>
            <a:ext cx="99822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B934B1-B607-2844-A038-2E5C9AA44B70}"/>
              </a:ext>
            </a:extLst>
          </p:cNvPr>
          <p:cNvSpPr/>
          <p:nvPr/>
        </p:nvSpPr>
        <p:spPr>
          <a:xfrm>
            <a:off x="5554980" y="3425190"/>
            <a:ext cx="899160" cy="1333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81A6FE-D899-81A2-4E5F-F70FD7B71792}"/>
              </a:ext>
            </a:extLst>
          </p:cNvPr>
          <p:cNvSpPr/>
          <p:nvPr/>
        </p:nvSpPr>
        <p:spPr>
          <a:xfrm>
            <a:off x="5410200" y="1684020"/>
            <a:ext cx="99822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BFB84E-0836-1AE1-21E1-ED2D1D15A84F}"/>
              </a:ext>
            </a:extLst>
          </p:cNvPr>
          <p:cNvSpPr/>
          <p:nvPr/>
        </p:nvSpPr>
        <p:spPr>
          <a:xfrm>
            <a:off x="6472140" y="3406140"/>
            <a:ext cx="1239299" cy="190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453B33-6175-FDFE-4BED-27A8BCB2FBA9}"/>
              </a:ext>
            </a:extLst>
          </p:cNvPr>
          <p:cNvSpPr/>
          <p:nvPr/>
        </p:nvSpPr>
        <p:spPr>
          <a:xfrm>
            <a:off x="6454140" y="3219450"/>
            <a:ext cx="1257300" cy="14401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F452F6-51FD-6717-74D9-546DC80096FD}"/>
              </a:ext>
            </a:extLst>
          </p:cNvPr>
          <p:cNvSpPr/>
          <p:nvPr/>
        </p:nvSpPr>
        <p:spPr>
          <a:xfrm>
            <a:off x="6533101" y="3611880"/>
            <a:ext cx="1178340" cy="190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407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596" y="12192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Summary of the “Gross Profit” tab</a:t>
            </a:r>
          </a:p>
          <a:p>
            <a:pPr marL="0"/>
            <a:endParaRPr lang="en-US" sz="115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/>
            <a:r>
              <a:rPr lang="en-US" sz="115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Any changes to the highlighted fields, will impact the GP Percent/GP Profit Amt of the deal.</a:t>
            </a:r>
          </a:p>
          <a:p>
            <a:pPr marL="0"/>
            <a:endParaRPr lang="en-US" sz="115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Now that you have seen how to Work-A-Deal using the GP Tab, lets look at how to Work-A-Deal using the “Work-a-Deal” </a:t>
            </a:r>
            <a:r>
              <a:rPr lang="en-US" sz="1150" u="sng" dirty="0">
                <a:solidFill>
                  <a:srgbClr val="002060"/>
                </a:solidFill>
              </a:rPr>
              <a:t>Function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3AEFB-000F-8B54-6BF7-4B6F8727742F}"/>
              </a:ext>
            </a:extLst>
          </p:cNvPr>
          <p:cNvSpPr/>
          <p:nvPr/>
        </p:nvSpPr>
        <p:spPr>
          <a:xfrm>
            <a:off x="5473920" y="3611880"/>
            <a:ext cx="998221" cy="190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DBAF3E-056D-6933-421B-53FA74E903E2}"/>
              </a:ext>
            </a:extLst>
          </p:cNvPr>
          <p:cNvSpPr/>
          <p:nvPr/>
        </p:nvSpPr>
        <p:spPr>
          <a:xfrm>
            <a:off x="5189220" y="1882140"/>
            <a:ext cx="121158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0BFFD-7D57-828E-75AD-1E8D7F3FB7E9}"/>
              </a:ext>
            </a:extLst>
          </p:cNvPr>
          <p:cNvSpPr/>
          <p:nvPr/>
        </p:nvSpPr>
        <p:spPr>
          <a:xfrm>
            <a:off x="3017520" y="3009900"/>
            <a:ext cx="99822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F8FEAB-D3FC-4EAC-103C-77827F1F7068}"/>
              </a:ext>
            </a:extLst>
          </p:cNvPr>
          <p:cNvSpPr/>
          <p:nvPr/>
        </p:nvSpPr>
        <p:spPr>
          <a:xfrm>
            <a:off x="2857500" y="3208020"/>
            <a:ext cx="115824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D8A521-0EF0-A840-3D6B-7B80C3AC1954}"/>
              </a:ext>
            </a:extLst>
          </p:cNvPr>
          <p:cNvSpPr/>
          <p:nvPr/>
        </p:nvSpPr>
        <p:spPr>
          <a:xfrm>
            <a:off x="4274820" y="3611880"/>
            <a:ext cx="99822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B934B1-B607-2844-A038-2E5C9AA44B70}"/>
              </a:ext>
            </a:extLst>
          </p:cNvPr>
          <p:cNvSpPr/>
          <p:nvPr/>
        </p:nvSpPr>
        <p:spPr>
          <a:xfrm>
            <a:off x="5554980" y="3425190"/>
            <a:ext cx="899160" cy="1333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81A6FE-D899-81A2-4E5F-F70FD7B71792}"/>
              </a:ext>
            </a:extLst>
          </p:cNvPr>
          <p:cNvSpPr/>
          <p:nvPr/>
        </p:nvSpPr>
        <p:spPr>
          <a:xfrm>
            <a:off x="5410200" y="1684020"/>
            <a:ext cx="998220" cy="1447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BFB84E-0836-1AE1-21E1-ED2D1D15A84F}"/>
              </a:ext>
            </a:extLst>
          </p:cNvPr>
          <p:cNvSpPr/>
          <p:nvPr/>
        </p:nvSpPr>
        <p:spPr>
          <a:xfrm>
            <a:off x="6472140" y="3406140"/>
            <a:ext cx="1239299" cy="190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453B33-6175-FDFE-4BED-27A8BCB2FBA9}"/>
              </a:ext>
            </a:extLst>
          </p:cNvPr>
          <p:cNvSpPr/>
          <p:nvPr/>
        </p:nvSpPr>
        <p:spPr>
          <a:xfrm>
            <a:off x="6454140" y="3219450"/>
            <a:ext cx="1257300" cy="14401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F452F6-51FD-6717-74D9-546DC80096FD}"/>
              </a:ext>
            </a:extLst>
          </p:cNvPr>
          <p:cNvSpPr/>
          <p:nvPr/>
        </p:nvSpPr>
        <p:spPr>
          <a:xfrm>
            <a:off x="6533101" y="3611880"/>
            <a:ext cx="1178340" cy="1905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907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910" y="32766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Click on Functions 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then Work-A-Deal</a:t>
            </a:r>
            <a:endParaRPr lang="en-US" sz="1150" u="sng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09271-F1C0-6F46-3883-DB799207E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91" y="153042"/>
            <a:ext cx="2848229" cy="348199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BBF42A-B01F-79DA-FFA1-09BDC1C63D13}"/>
              </a:ext>
            </a:extLst>
          </p:cNvPr>
          <p:cNvCxnSpPr>
            <a:cxnSpLocks/>
          </p:cNvCxnSpPr>
          <p:nvPr/>
        </p:nvCxnSpPr>
        <p:spPr>
          <a:xfrm>
            <a:off x="1615440" y="1188720"/>
            <a:ext cx="1684020" cy="2339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9ACB72-3C34-0287-0C01-031DA743926F}"/>
              </a:ext>
            </a:extLst>
          </p:cNvPr>
          <p:cNvCxnSpPr>
            <a:cxnSpLocks/>
          </p:cNvCxnSpPr>
          <p:nvPr/>
        </p:nvCxnSpPr>
        <p:spPr>
          <a:xfrm flipV="1">
            <a:off x="1788541" y="243840"/>
            <a:ext cx="1428750" cy="428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1361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371" y="7620"/>
            <a:ext cx="2632196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You have 2 distinct areas to work the deal</a:t>
            </a: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        Finance Payments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       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        Gross Profit Calculations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55EF6-CC75-BE3E-E118-DDD083F59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40" y="0"/>
            <a:ext cx="5064252" cy="4473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4575048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4575048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0C21D-B1A8-574D-1A3B-782043F0C43F}"/>
              </a:ext>
            </a:extLst>
          </p:cNvPr>
          <p:cNvCxnSpPr>
            <a:cxnSpLocks/>
          </p:cNvCxnSpPr>
          <p:nvPr/>
        </p:nvCxnSpPr>
        <p:spPr>
          <a:xfrm flipV="1">
            <a:off x="1935480" y="502920"/>
            <a:ext cx="1036320" cy="57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33EF02-13C1-43CD-B864-DD0189CEFC59}"/>
              </a:ext>
            </a:extLst>
          </p:cNvPr>
          <p:cNvCxnSpPr>
            <a:cxnSpLocks/>
          </p:cNvCxnSpPr>
          <p:nvPr/>
        </p:nvCxnSpPr>
        <p:spPr>
          <a:xfrm flipV="1">
            <a:off x="2348454" y="2331720"/>
            <a:ext cx="699546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9428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824" y="194310"/>
            <a:ext cx="2632196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Finance Payments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The payments section works like you expect, if the customer asked for a payment of 250.00, then change the Monthly to 250.00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       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</a:t>
            </a:r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538BAB-BD24-37DB-8C25-BE00ACCF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40" y="76200"/>
            <a:ext cx="3908180" cy="4354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0C21D-B1A8-574D-1A3B-782043F0C43F}"/>
              </a:ext>
            </a:extLst>
          </p:cNvPr>
          <p:cNvCxnSpPr>
            <a:cxnSpLocks/>
          </p:cNvCxnSpPr>
          <p:nvPr/>
        </p:nvCxnSpPr>
        <p:spPr>
          <a:xfrm>
            <a:off x="2385060" y="1424940"/>
            <a:ext cx="899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C3DBF0-3F9D-5DD6-9CB2-FAF9B3A929AF}"/>
              </a:ext>
            </a:extLst>
          </p:cNvPr>
          <p:cNvCxnSpPr>
            <a:cxnSpLocks/>
          </p:cNvCxnSpPr>
          <p:nvPr/>
        </p:nvCxnSpPr>
        <p:spPr>
          <a:xfrm flipV="1">
            <a:off x="1470660" y="556260"/>
            <a:ext cx="1562100" cy="21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60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620" y="194310"/>
            <a:ext cx="240030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r>
              <a:rPr lang="en-US" sz="1150" i="1" dirty="0">
                <a:solidFill>
                  <a:srgbClr val="1F1939"/>
                </a:solidFill>
              </a:rPr>
              <a:t>You will now see the “Roll To” window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Select the radio button of what you want adjusted to obtain the desired 250.00 payment and press OK 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Is this example I would select “Down payment”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       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</a:t>
            </a:r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A1D88F-D824-93AA-A257-4C6BB1813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120" y="38100"/>
            <a:ext cx="4014409" cy="44740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FEB9E-1BFD-8A63-4600-EF203C1A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815" y="125683"/>
            <a:ext cx="4677863" cy="429599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54DBF6-9D79-5D2E-C1C6-5D0521EBBEC0}"/>
              </a:ext>
            </a:extLst>
          </p:cNvPr>
          <p:cNvCxnSpPr>
            <a:cxnSpLocks/>
          </p:cNvCxnSpPr>
          <p:nvPr/>
        </p:nvCxnSpPr>
        <p:spPr>
          <a:xfrm>
            <a:off x="1969770" y="2273682"/>
            <a:ext cx="1176262" cy="527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709476-52EC-FD00-8F99-471624A1E853}"/>
              </a:ext>
            </a:extLst>
          </p:cNvPr>
          <p:cNvCxnSpPr>
            <a:cxnSpLocks/>
          </p:cNvCxnSpPr>
          <p:nvPr/>
        </p:nvCxnSpPr>
        <p:spPr>
          <a:xfrm>
            <a:off x="2673852" y="754380"/>
            <a:ext cx="608210" cy="184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65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99" y="242224"/>
            <a:ext cx="1740019" cy="4181140"/>
          </a:xfrm>
        </p:spPr>
        <p:txBody>
          <a:bodyPr/>
          <a:lstStyle/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1</a:t>
            </a:r>
            <a:r>
              <a:rPr lang="en-US" sz="1200" baseline="30000" dirty="0">
                <a:solidFill>
                  <a:srgbClr val="002060"/>
                </a:solidFill>
              </a:rPr>
              <a:t>st</a:t>
            </a:r>
            <a:r>
              <a:rPr lang="en-US" sz="1200" dirty="0">
                <a:solidFill>
                  <a:srgbClr val="002060"/>
                </a:solidFill>
              </a:rPr>
              <a:t> way to arrive at the Unit the Sales Quote will be based on..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Pretty Straight forward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Enter a stock 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Hit tab</a:t>
            </a: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* All the numbers default in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5619A-5BA7-A637-A4E8-234A6225F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944" y="0"/>
            <a:ext cx="5904519" cy="436626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E15361-E25D-BFF6-052F-8E1199F27968}"/>
              </a:ext>
            </a:extLst>
          </p:cNvPr>
          <p:cNvCxnSpPr>
            <a:cxnSpLocks/>
          </p:cNvCxnSpPr>
          <p:nvPr/>
        </p:nvCxnSpPr>
        <p:spPr>
          <a:xfrm flipV="1">
            <a:off x="1409700" y="1798320"/>
            <a:ext cx="1097280" cy="1015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0782E-C259-97C6-B25C-755696E40A40}"/>
              </a:ext>
            </a:extLst>
          </p:cNvPr>
          <p:cNvSpPr/>
          <p:nvPr/>
        </p:nvSpPr>
        <p:spPr>
          <a:xfrm>
            <a:off x="5657089" y="967740"/>
            <a:ext cx="1156826" cy="339852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C2AFCE-5967-E251-D98C-839AFE945D65}"/>
              </a:ext>
            </a:extLst>
          </p:cNvPr>
          <p:cNvCxnSpPr>
            <a:cxnSpLocks/>
          </p:cNvCxnSpPr>
          <p:nvPr/>
        </p:nvCxnSpPr>
        <p:spPr>
          <a:xfrm flipV="1">
            <a:off x="1409700" y="2628900"/>
            <a:ext cx="4162044" cy="185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A4E200-6107-88C4-1279-91CEA29B3E60}"/>
              </a:ext>
            </a:extLst>
          </p:cNvPr>
          <p:cNvSpPr/>
          <p:nvPr/>
        </p:nvSpPr>
        <p:spPr>
          <a:xfrm>
            <a:off x="2372868" y="1653540"/>
            <a:ext cx="577144" cy="19812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6D0444-B84E-9571-F544-F8276C63D18D}"/>
              </a:ext>
            </a:extLst>
          </p:cNvPr>
          <p:cNvSpPr/>
          <p:nvPr/>
        </p:nvSpPr>
        <p:spPr>
          <a:xfrm>
            <a:off x="6914341" y="949452"/>
            <a:ext cx="1156826" cy="3398520"/>
          </a:xfrm>
          <a:prstGeom prst="rect">
            <a:avLst/>
          </a:prstGeom>
          <a:noFill/>
          <a:ln>
            <a:solidFill>
              <a:srgbClr val="DF4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30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0054" y="281940"/>
            <a:ext cx="2632196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Finance Payments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Now their payment is 250.00 based on them coming up with a $536.70 down payment        </a:t>
            </a: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</a:t>
            </a:r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15B74-076B-77B4-E77B-BC516352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60" y="0"/>
            <a:ext cx="4031238" cy="4504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0C21D-B1A8-574D-1A3B-782043F0C43F}"/>
              </a:ext>
            </a:extLst>
          </p:cNvPr>
          <p:cNvCxnSpPr>
            <a:cxnSpLocks/>
          </p:cNvCxnSpPr>
          <p:nvPr/>
        </p:nvCxnSpPr>
        <p:spPr>
          <a:xfrm flipV="1">
            <a:off x="1600200" y="480060"/>
            <a:ext cx="1447800" cy="322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F5E886-897F-51FD-C973-C44F62B06863}"/>
              </a:ext>
            </a:extLst>
          </p:cNvPr>
          <p:cNvCxnSpPr>
            <a:cxnSpLocks/>
          </p:cNvCxnSpPr>
          <p:nvPr/>
        </p:nvCxnSpPr>
        <p:spPr>
          <a:xfrm>
            <a:off x="2270502" y="1755582"/>
            <a:ext cx="1813818" cy="1703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A318C3-8256-764A-3D9C-54106120AD57}"/>
              </a:ext>
            </a:extLst>
          </p:cNvPr>
          <p:cNvCxnSpPr>
            <a:cxnSpLocks/>
          </p:cNvCxnSpPr>
          <p:nvPr/>
        </p:nvCxnSpPr>
        <p:spPr>
          <a:xfrm>
            <a:off x="2552700" y="1287780"/>
            <a:ext cx="1531620" cy="99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0680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Gross Profit Calculations</a:t>
            </a: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</a:t>
            </a:r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Pretty much same logic as shown in the GP tab earlier.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Let's change the GP % from 10.05 % to 11.50 %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15B74-076B-77B4-E77B-BC516352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60" y="0"/>
            <a:ext cx="4031238" cy="4504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0C21D-B1A8-574D-1A3B-782043F0C43F}"/>
              </a:ext>
            </a:extLst>
          </p:cNvPr>
          <p:cNvCxnSpPr>
            <a:cxnSpLocks/>
          </p:cNvCxnSpPr>
          <p:nvPr/>
        </p:nvCxnSpPr>
        <p:spPr>
          <a:xfrm>
            <a:off x="1767840" y="2133600"/>
            <a:ext cx="124206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BC7A85-157B-F258-9852-4B2E1D8D374D}"/>
              </a:ext>
            </a:extLst>
          </p:cNvPr>
          <p:cNvCxnSpPr>
            <a:cxnSpLocks/>
          </p:cNvCxnSpPr>
          <p:nvPr/>
        </p:nvCxnSpPr>
        <p:spPr>
          <a:xfrm>
            <a:off x="906780" y="3162300"/>
            <a:ext cx="3992880" cy="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9647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Gross Profit Calculations</a:t>
            </a: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</a:t>
            </a:r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are being asked, should the Price be increased, or Trade Allowance decreased to get to the desired GP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15B74-076B-77B4-E77B-BC516352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60" y="0"/>
            <a:ext cx="4031238" cy="4504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EF4C3E-B515-75E5-A43B-EFDF8A28A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197" y="388620"/>
            <a:ext cx="3772426" cy="33818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0C21D-B1A8-574D-1A3B-782043F0C43F}"/>
              </a:ext>
            </a:extLst>
          </p:cNvPr>
          <p:cNvCxnSpPr>
            <a:cxnSpLocks/>
          </p:cNvCxnSpPr>
          <p:nvPr/>
        </p:nvCxnSpPr>
        <p:spPr>
          <a:xfrm flipV="1">
            <a:off x="2221099" y="1157766"/>
            <a:ext cx="852393" cy="1500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BC7A85-157B-F258-9852-4B2E1D8D374D}"/>
              </a:ext>
            </a:extLst>
          </p:cNvPr>
          <p:cNvCxnSpPr>
            <a:cxnSpLocks/>
          </p:cNvCxnSpPr>
          <p:nvPr/>
        </p:nvCxnSpPr>
        <p:spPr>
          <a:xfrm>
            <a:off x="2221099" y="2658363"/>
            <a:ext cx="918341" cy="229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913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u="sng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endParaRPr lang="en-US" sz="1150" dirty="0">
              <a:solidFill>
                <a:srgbClr val="1F1939"/>
              </a:solidFill>
            </a:endParaRP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Gross Profit Calculations</a:t>
            </a:r>
          </a:p>
          <a:p>
            <a:pPr marL="0"/>
            <a:r>
              <a:rPr lang="en-US" sz="1150" dirty="0">
                <a:solidFill>
                  <a:srgbClr val="1F1939"/>
                </a:solidFill>
              </a:rPr>
              <a:t> </a:t>
            </a:r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trade allowance was 16,000.00 and now is 15,652.62 and the GP is 11.50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DE9F1-B24D-A767-C4B9-075D5CDA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65" y="0"/>
            <a:ext cx="4007088" cy="4470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0C21D-B1A8-574D-1A3B-782043F0C43F}"/>
              </a:ext>
            </a:extLst>
          </p:cNvPr>
          <p:cNvCxnSpPr>
            <a:cxnSpLocks/>
          </p:cNvCxnSpPr>
          <p:nvPr/>
        </p:nvCxnSpPr>
        <p:spPr>
          <a:xfrm>
            <a:off x="2270502" y="2644140"/>
            <a:ext cx="1768098" cy="365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BC7A85-157B-F258-9852-4B2E1D8D374D}"/>
              </a:ext>
            </a:extLst>
          </p:cNvPr>
          <p:cNvCxnSpPr>
            <a:cxnSpLocks/>
          </p:cNvCxnSpPr>
          <p:nvPr/>
        </p:nvCxnSpPr>
        <p:spPr>
          <a:xfrm>
            <a:off x="1417320" y="2834640"/>
            <a:ext cx="438150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455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Work-A-Deal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Summary: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top box is to work payments</a:t>
            </a: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bottom box is to work GP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No update or changes happen to the quote until you press the </a:t>
            </a:r>
          </a:p>
          <a:p>
            <a:pPr marL="0"/>
            <a:r>
              <a:rPr lang="en-US" sz="1150" u="sng" dirty="0">
                <a:solidFill>
                  <a:srgbClr val="002060"/>
                </a:solidFill>
              </a:rPr>
              <a:t>Apply to Quote </a:t>
            </a:r>
            <a:r>
              <a:rPr lang="en-US" sz="1150" dirty="0">
                <a:solidFill>
                  <a:srgbClr val="002060"/>
                </a:solidFill>
              </a:rPr>
              <a:t>button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DE9F1-B24D-A767-C4B9-075D5CDA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65" y="0"/>
            <a:ext cx="4007088" cy="4470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687066-24A8-F2D6-D50A-CB159205191C}"/>
              </a:ext>
            </a:extLst>
          </p:cNvPr>
          <p:cNvSpPr/>
          <p:nvPr/>
        </p:nvSpPr>
        <p:spPr>
          <a:xfrm>
            <a:off x="2971800" y="388620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13ADA-697B-13BB-C538-29FF06BB79CB}"/>
              </a:ext>
            </a:extLst>
          </p:cNvPr>
          <p:cNvSpPr/>
          <p:nvPr/>
        </p:nvSpPr>
        <p:spPr>
          <a:xfrm>
            <a:off x="2971800" y="2240754"/>
            <a:ext cx="3665220" cy="17449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BC7A85-157B-F258-9852-4B2E1D8D374D}"/>
              </a:ext>
            </a:extLst>
          </p:cNvPr>
          <p:cNvCxnSpPr>
            <a:cxnSpLocks/>
          </p:cNvCxnSpPr>
          <p:nvPr/>
        </p:nvCxnSpPr>
        <p:spPr>
          <a:xfrm>
            <a:off x="1684020" y="1958340"/>
            <a:ext cx="3314700" cy="2164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143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79496" y="0"/>
            <a:ext cx="2632196" cy="4754880"/>
          </a:xfrm>
        </p:spPr>
        <p:txBody>
          <a:bodyPr/>
          <a:lstStyle/>
          <a:p>
            <a:pPr marL="0"/>
            <a:r>
              <a:rPr lang="en-US" sz="2800" dirty="0">
                <a:solidFill>
                  <a:srgbClr val="002060"/>
                </a:solidFill>
              </a:rPr>
              <a:t>Let’s convert this to a Finance Quote</a:t>
            </a:r>
          </a:p>
          <a:p>
            <a:pPr marL="0"/>
            <a:endParaRPr lang="en-US" sz="2800" dirty="0">
              <a:solidFill>
                <a:srgbClr val="002060"/>
              </a:solidFill>
            </a:endParaRPr>
          </a:p>
          <a:p>
            <a:pPr marL="0"/>
            <a:r>
              <a:rPr lang="en-US" sz="2800" dirty="0">
                <a:solidFill>
                  <a:srgbClr val="002060"/>
                </a:solidFill>
              </a:rPr>
              <a:t>Click in File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D8278-10EF-5DD1-DA80-B4EA3CF2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20" y="0"/>
            <a:ext cx="6368223" cy="447090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BC7A85-157B-F258-9852-4B2E1D8D374D}"/>
              </a:ext>
            </a:extLst>
          </p:cNvPr>
          <p:cNvCxnSpPr>
            <a:cxnSpLocks/>
          </p:cNvCxnSpPr>
          <p:nvPr/>
        </p:nvCxnSpPr>
        <p:spPr>
          <a:xfrm flipV="1">
            <a:off x="2176272" y="243840"/>
            <a:ext cx="587446" cy="1706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2DFF129-BA2B-408E-3094-7130B3B34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867" y="384480"/>
            <a:ext cx="2866395" cy="337632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28CDB1-578B-4A8A-32ED-985F8678BE26}"/>
              </a:ext>
            </a:extLst>
          </p:cNvPr>
          <p:cNvCxnSpPr>
            <a:cxnSpLocks/>
          </p:cNvCxnSpPr>
          <p:nvPr/>
        </p:nvCxnSpPr>
        <p:spPr>
          <a:xfrm flipV="1">
            <a:off x="2176272" y="1633728"/>
            <a:ext cx="1149595" cy="316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There are 4 different tabs than on the Sales Quote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484460" cy="89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9C00D-CBAC-B061-1BF1-FAD6C6501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1"/>
            <a:ext cx="6200951" cy="449584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4C588D-2582-6711-4F16-B1517B86F65D}"/>
              </a:ext>
            </a:extLst>
          </p:cNvPr>
          <p:cNvCxnSpPr>
            <a:cxnSpLocks/>
          </p:cNvCxnSpPr>
          <p:nvPr/>
        </p:nvCxnSpPr>
        <p:spPr>
          <a:xfrm flipV="1">
            <a:off x="1577340" y="937260"/>
            <a:ext cx="2278380" cy="9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C6345CC-B4A3-5DB3-04B0-987A40DA38C7}"/>
              </a:ext>
            </a:extLst>
          </p:cNvPr>
          <p:cNvSpPr/>
          <p:nvPr/>
        </p:nvSpPr>
        <p:spPr>
          <a:xfrm>
            <a:off x="3909060" y="800100"/>
            <a:ext cx="1722120" cy="228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2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9BA53-DC6B-2A20-D6EE-ACF76634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0"/>
            <a:ext cx="6348534" cy="449999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DO/WO Comparison tab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Top box shows all the included Dealer Options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bottom box shows all of the internal work orders.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484460" cy="89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6345CC-B4A3-5DB3-04B0-987A40DA38C7}"/>
              </a:ext>
            </a:extLst>
          </p:cNvPr>
          <p:cNvSpPr/>
          <p:nvPr/>
        </p:nvSpPr>
        <p:spPr>
          <a:xfrm>
            <a:off x="39540" y="1664970"/>
            <a:ext cx="1722120" cy="979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1A1019-02B4-7115-DF9C-85AF1F3A7472}"/>
              </a:ext>
            </a:extLst>
          </p:cNvPr>
          <p:cNvSpPr/>
          <p:nvPr/>
        </p:nvSpPr>
        <p:spPr>
          <a:xfrm>
            <a:off x="39540" y="2675382"/>
            <a:ext cx="1722120" cy="979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889F2E-36AB-12F7-3F65-13D91D0A27D3}"/>
              </a:ext>
            </a:extLst>
          </p:cNvPr>
          <p:cNvCxnSpPr/>
          <p:nvPr/>
        </p:nvCxnSpPr>
        <p:spPr>
          <a:xfrm flipV="1">
            <a:off x="1889760" y="1813560"/>
            <a:ext cx="541020" cy="34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32D190-68A1-65DC-7FAF-4E4EB02B6CA8}"/>
              </a:ext>
            </a:extLst>
          </p:cNvPr>
          <p:cNvCxnSpPr>
            <a:cxnSpLocks/>
          </p:cNvCxnSpPr>
          <p:nvPr/>
        </p:nvCxnSpPr>
        <p:spPr>
          <a:xfrm flipV="1">
            <a:off x="1889760" y="3154680"/>
            <a:ext cx="541020" cy="127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8020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Finalize Quote tab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Mandatory Fields in Red.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All others are optional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484460" cy="89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6345CC-B4A3-5DB3-04B0-987A40DA38C7}"/>
              </a:ext>
            </a:extLst>
          </p:cNvPr>
          <p:cNvSpPr/>
          <p:nvPr/>
        </p:nvSpPr>
        <p:spPr>
          <a:xfrm>
            <a:off x="39540" y="1664970"/>
            <a:ext cx="1722120" cy="979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11AD3-60DC-880F-4B4B-31FC80D8039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0"/>
            <a:ext cx="6348534" cy="4499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E13648-8D17-1E32-7E2B-01F63C7357A0}"/>
              </a:ext>
            </a:extLst>
          </p:cNvPr>
          <p:cNvSpPr/>
          <p:nvPr/>
        </p:nvSpPr>
        <p:spPr>
          <a:xfrm>
            <a:off x="2674620" y="1188720"/>
            <a:ext cx="975360" cy="198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F0A03B-9D82-1703-0102-20DB84469492}"/>
              </a:ext>
            </a:extLst>
          </p:cNvPr>
          <p:cNvSpPr/>
          <p:nvPr/>
        </p:nvSpPr>
        <p:spPr>
          <a:xfrm>
            <a:off x="2430780" y="2373630"/>
            <a:ext cx="1219200" cy="615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CF7F03-1EBD-AD5C-BFED-57154B4F4662}"/>
              </a:ext>
            </a:extLst>
          </p:cNvPr>
          <p:cNvSpPr/>
          <p:nvPr/>
        </p:nvSpPr>
        <p:spPr>
          <a:xfrm>
            <a:off x="2528400" y="3218497"/>
            <a:ext cx="2470320" cy="198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889F2E-36AB-12F7-3F65-13D91D0A27D3}"/>
              </a:ext>
            </a:extLst>
          </p:cNvPr>
          <p:cNvCxnSpPr>
            <a:cxnSpLocks/>
          </p:cNvCxnSpPr>
          <p:nvPr/>
        </p:nvCxnSpPr>
        <p:spPr>
          <a:xfrm flipV="1">
            <a:off x="1889760" y="1333500"/>
            <a:ext cx="638640" cy="821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32D190-68A1-65DC-7FAF-4E4EB02B6CA8}"/>
              </a:ext>
            </a:extLst>
          </p:cNvPr>
          <p:cNvCxnSpPr>
            <a:cxnSpLocks/>
          </p:cNvCxnSpPr>
          <p:nvPr/>
        </p:nvCxnSpPr>
        <p:spPr>
          <a:xfrm>
            <a:off x="1889760" y="2154555"/>
            <a:ext cx="541020" cy="489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90431E-0801-4E7E-15E9-121E91677C3F}"/>
              </a:ext>
            </a:extLst>
          </p:cNvPr>
          <p:cNvCxnSpPr>
            <a:cxnSpLocks/>
          </p:cNvCxnSpPr>
          <p:nvPr/>
        </p:nvCxnSpPr>
        <p:spPr>
          <a:xfrm>
            <a:off x="1889760" y="2154555"/>
            <a:ext cx="638640" cy="1183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337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Financing tab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Select the Bank or Cash.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These are key fields to explore to see how to use best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722120" cy="343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6345CC-B4A3-5DB3-04B0-987A40DA38C7}"/>
              </a:ext>
            </a:extLst>
          </p:cNvPr>
          <p:cNvSpPr/>
          <p:nvPr/>
        </p:nvSpPr>
        <p:spPr>
          <a:xfrm>
            <a:off x="39540" y="1664971"/>
            <a:ext cx="1722120" cy="674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E884F-0571-ADDC-38CC-8FC143EBDC9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0"/>
            <a:ext cx="6348534" cy="4499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E13648-8D17-1E32-7E2B-01F63C7357A0}"/>
              </a:ext>
            </a:extLst>
          </p:cNvPr>
          <p:cNvSpPr/>
          <p:nvPr/>
        </p:nvSpPr>
        <p:spPr>
          <a:xfrm>
            <a:off x="2656500" y="1140143"/>
            <a:ext cx="2692740" cy="198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F0A03B-9D82-1703-0102-20DB84469492}"/>
              </a:ext>
            </a:extLst>
          </p:cNvPr>
          <p:cNvSpPr/>
          <p:nvPr/>
        </p:nvSpPr>
        <p:spPr>
          <a:xfrm>
            <a:off x="5589270" y="984722"/>
            <a:ext cx="3006090" cy="10650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889F2E-36AB-12F7-3F65-13D91D0A27D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1761660" y="1333500"/>
            <a:ext cx="766740" cy="668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32D190-68A1-65DC-7FAF-4E4EB02B6CA8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 flipV="1">
            <a:off x="1761660" y="1517251"/>
            <a:ext cx="3827610" cy="1464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90431E-0801-4E7E-15E9-121E91677C3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761660" y="2451736"/>
            <a:ext cx="2233590" cy="529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7E5EA01-672D-84B2-0B5F-FD05D2FA0A5A}"/>
              </a:ext>
            </a:extLst>
          </p:cNvPr>
          <p:cNvSpPr/>
          <p:nvPr/>
        </p:nvSpPr>
        <p:spPr>
          <a:xfrm>
            <a:off x="39540" y="2644140"/>
            <a:ext cx="1722120" cy="6743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31D9F8-B6FD-124D-9212-9E91E6E520C3}"/>
              </a:ext>
            </a:extLst>
          </p:cNvPr>
          <p:cNvSpPr/>
          <p:nvPr/>
        </p:nvSpPr>
        <p:spPr>
          <a:xfrm>
            <a:off x="3995250" y="2328864"/>
            <a:ext cx="1430190" cy="198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250DEF-0501-B386-E348-DE90D0F412FE}"/>
              </a:ext>
            </a:extLst>
          </p:cNvPr>
          <p:cNvSpPr/>
          <p:nvPr/>
        </p:nvSpPr>
        <p:spPr>
          <a:xfrm>
            <a:off x="6400800" y="3800723"/>
            <a:ext cx="2186609" cy="2703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2" y="0"/>
            <a:ext cx="7627278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782" y="185120"/>
            <a:ext cx="1549518" cy="4181140"/>
          </a:xfrm>
        </p:spPr>
        <p:txBody>
          <a:bodyPr/>
          <a:lstStyle/>
          <a:p>
            <a:pPr marL="0"/>
            <a:r>
              <a:rPr lang="en-US" sz="1200" dirty="0">
                <a:solidFill>
                  <a:srgbClr val="002060"/>
                </a:solidFill>
              </a:rPr>
              <a:t>2</a:t>
            </a:r>
            <a:r>
              <a:rPr lang="en-US" sz="1200" baseline="30000" dirty="0">
                <a:solidFill>
                  <a:srgbClr val="002060"/>
                </a:solidFill>
              </a:rPr>
              <a:t>nd</a:t>
            </a:r>
            <a:r>
              <a:rPr lang="en-US" sz="1200" dirty="0">
                <a:solidFill>
                  <a:srgbClr val="002060"/>
                </a:solidFill>
              </a:rPr>
              <a:t> way to arrive at the Unit the Sales Quote will be based on..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r>
              <a:rPr lang="en-US" sz="1200" dirty="0">
                <a:solidFill>
                  <a:srgbClr val="002060"/>
                </a:solidFill>
              </a:rPr>
              <a:t>Click on Customer/Unit Tab</a:t>
            </a: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  <a:p>
            <a:pPr marL="0"/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2AE204-DFC8-2641-F30D-89062580D038}"/>
              </a:ext>
            </a:extLst>
          </p:cNvPr>
          <p:cNvSpPr/>
          <p:nvPr/>
        </p:nvSpPr>
        <p:spPr>
          <a:xfrm>
            <a:off x="88782" y="1830184"/>
            <a:ext cx="1549518" cy="104518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807C99-881A-6085-5102-0631FF16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0" y="0"/>
            <a:ext cx="6197839" cy="44565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7CF0C2-7BC9-B2FF-1A82-CE2D8F1F5CC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638300" y="1060704"/>
            <a:ext cx="723900" cy="1292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091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FI Package tab for Menu Selling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Have 3 Options and build a 4th on the fly if needed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722120" cy="587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6345CC-B4A3-5DB3-04B0-987A40DA38C7}"/>
              </a:ext>
            </a:extLst>
          </p:cNvPr>
          <p:cNvSpPr/>
          <p:nvPr/>
        </p:nvSpPr>
        <p:spPr>
          <a:xfrm>
            <a:off x="39540" y="1664970"/>
            <a:ext cx="1722120" cy="10629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8ED13-8594-293A-1503-D84489DF4CB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0"/>
            <a:ext cx="6348534" cy="449999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E66EB4-A384-64B9-14FE-50325296D7F3}"/>
              </a:ext>
            </a:extLst>
          </p:cNvPr>
          <p:cNvCxnSpPr/>
          <p:nvPr/>
        </p:nvCxnSpPr>
        <p:spPr>
          <a:xfrm>
            <a:off x="1874520" y="217932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2927A60-F810-A289-DB05-3D058F3142B8}"/>
              </a:ext>
            </a:extLst>
          </p:cNvPr>
          <p:cNvSpPr/>
          <p:nvPr/>
        </p:nvSpPr>
        <p:spPr>
          <a:xfrm>
            <a:off x="2346960" y="1790700"/>
            <a:ext cx="4709160" cy="27092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93643-C4F8-FF47-2FB9-77505C3009F8}"/>
              </a:ext>
            </a:extLst>
          </p:cNvPr>
          <p:cNvSpPr/>
          <p:nvPr/>
        </p:nvSpPr>
        <p:spPr>
          <a:xfrm>
            <a:off x="7110984" y="1790700"/>
            <a:ext cx="1584510" cy="27092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E68A4B-3712-0A57-D36D-86D225AED413}"/>
              </a:ext>
            </a:extLst>
          </p:cNvPr>
          <p:cNvCxnSpPr>
            <a:cxnSpLocks/>
          </p:cNvCxnSpPr>
          <p:nvPr/>
        </p:nvCxnSpPr>
        <p:spPr>
          <a:xfrm>
            <a:off x="1874520" y="2179320"/>
            <a:ext cx="5394960" cy="1950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575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509AF8-AF67-07C4-6AE8-13809741F24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2000" dirty="0">
                <a:solidFill>
                  <a:srgbClr val="002060"/>
                </a:solidFill>
              </a:rPr>
              <a:t>The Quote Details” tab has  some extra sub tabs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479733"/>
            <a:ext cx="1834980" cy="1931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E66EB4-A384-64B9-14FE-50325296D7F3}"/>
              </a:ext>
            </a:extLst>
          </p:cNvPr>
          <p:cNvCxnSpPr>
            <a:cxnSpLocks/>
          </p:cNvCxnSpPr>
          <p:nvPr/>
        </p:nvCxnSpPr>
        <p:spPr>
          <a:xfrm>
            <a:off x="1874520" y="879947"/>
            <a:ext cx="1198710" cy="9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E68A4B-3712-0A57-D36D-86D225AED413}"/>
              </a:ext>
            </a:extLst>
          </p:cNvPr>
          <p:cNvCxnSpPr>
            <a:cxnSpLocks/>
          </p:cNvCxnSpPr>
          <p:nvPr/>
        </p:nvCxnSpPr>
        <p:spPr>
          <a:xfrm>
            <a:off x="1874520" y="1148281"/>
            <a:ext cx="1393203" cy="153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D895D83-BB24-5449-4A48-DB43075B7C15}"/>
              </a:ext>
            </a:extLst>
          </p:cNvPr>
          <p:cNvSpPr/>
          <p:nvPr/>
        </p:nvSpPr>
        <p:spPr>
          <a:xfrm>
            <a:off x="3073230" y="876300"/>
            <a:ext cx="487680" cy="206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5D7DD-F7D7-7F19-B49F-9FFC297361D5}"/>
              </a:ext>
            </a:extLst>
          </p:cNvPr>
          <p:cNvSpPr/>
          <p:nvPr/>
        </p:nvSpPr>
        <p:spPr>
          <a:xfrm>
            <a:off x="4275540" y="2757950"/>
            <a:ext cx="487680" cy="206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909F20-8C36-4932-FE47-C50F77ECF0F6}"/>
              </a:ext>
            </a:extLst>
          </p:cNvPr>
          <p:cNvSpPr/>
          <p:nvPr/>
        </p:nvSpPr>
        <p:spPr>
          <a:xfrm>
            <a:off x="7042136" y="2742220"/>
            <a:ext cx="1393203" cy="206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6F3246-2134-8F7A-E38E-97E657B035EB}"/>
              </a:ext>
            </a:extLst>
          </p:cNvPr>
          <p:cNvSpPr/>
          <p:nvPr/>
        </p:nvSpPr>
        <p:spPr>
          <a:xfrm>
            <a:off x="3120390" y="2757951"/>
            <a:ext cx="487680" cy="206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5044CD-69CB-F0FF-0DA3-143F6AFF0906}"/>
              </a:ext>
            </a:extLst>
          </p:cNvPr>
          <p:cNvCxnSpPr>
            <a:cxnSpLocks/>
          </p:cNvCxnSpPr>
          <p:nvPr/>
        </p:nvCxnSpPr>
        <p:spPr>
          <a:xfrm>
            <a:off x="1861906" y="1153260"/>
            <a:ext cx="2603414" cy="157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3DD51F-6DA0-E0A7-66CB-17A51C4518F9}"/>
              </a:ext>
            </a:extLst>
          </p:cNvPr>
          <p:cNvCxnSpPr>
            <a:cxnSpLocks/>
          </p:cNvCxnSpPr>
          <p:nvPr/>
        </p:nvCxnSpPr>
        <p:spPr>
          <a:xfrm>
            <a:off x="1898454" y="1153260"/>
            <a:ext cx="5028126" cy="1604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5789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8025AA-0E22-7301-515C-61F7A125624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800" dirty="0">
              <a:solidFill>
                <a:srgbClr val="002060"/>
              </a:solidFill>
            </a:endParaRPr>
          </a:p>
          <a:p>
            <a:pPr marL="0"/>
            <a:r>
              <a:rPr lang="en-US" sz="1800" dirty="0">
                <a:solidFill>
                  <a:srgbClr val="002060"/>
                </a:solidFill>
              </a:rPr>
              <a:t>Let’s create a Deal, by clicking on</a:t>
            </a:r>
            <a:r>
              <a:rPr lang="en-US" sz="1800" b="0" dirty="0">
                <a:solidFill>
                  <a:srgbClr val="002060"/>
                </a:solidFill>
              </a:rPr>
              <a:t> File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722120" cy="15319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E66EB4-A384-64B9-14FE-50325296D7F3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761660" y="276085"/>
            <a:ext cx="585300" cy="1030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3A1106F-D9C2-C6ED-3614-F2B291225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842" y="276085"/>
            <a:ext cx="4334961" cy="354158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CB9C2-05E0-6EDC-6124-E2695E652549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761660" y="1133856"/>
            <a:ext cx="1217182" cy="172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4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4928" y="0"/>
            <a:ext cx="166116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Pop Quiz…..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What are the 4 Major items happening when a Deal is created 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479A4-EA7A-0A62-E5B9-441ABC79925D}"/>
              </a:ext>
            </a:extLst>
          </p:cNvPr>
          <p:cNvSpPr/>
          <p:nvPr/>
        </p:nvSpPr>
        <p:spPr>
          <a:xfrm>
            <a:off x="199987" y="499872"/>
            <a:ext cx="1726101" cy="1242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52A11-7322-A5B0-FC48-D9734CE6EA7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361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" y="19050"/>
            <a:ext cx="166116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 Pop Quiz…..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What are the 4 Major items happening when a Deal is created 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Unit status is changed to “Sold Available” or “Sold On Order”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are prompted to create a Sales Work Order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can receipt a customer deposit into the system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An email notification is sent letting people know a unit has been Sold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479A4-EA7A-0A62-E5B9-441ABC79925D}"/>
              </a:ext>
            </a:extLst>
          </p:cNvPr>
          <p:cNvSpPr/>
          <p:nvPr/>
        </p:nvSpPr>
        <p:spPr>
          <a:xfrm>
            <a:off x="49530" y="1303020"/>
            <a:ext cx="1532134" cy="784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7A3288-71EE-F0D7-4C4B-B18D0950A435}"/>
              </a:ext>
            </a:extLst>
          </p:cNvPr>
          <p:cNvSpPr/>
          <p:nvPr/>
        </p:nvSpPr>
        <p:spPr>
          <a:xfrm>
            <a:off x="0" y="2186940"/>
            <a:ext cx="1760220" cy="2186940"/>
          </a:xfrm>
          <a:prstGeom prst="rect">
            <a:avLst/>
          </a:prstGeom>
          <a:solidFill>
            <a:srgbClr val="6461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5E467-067D-EDCC-D6D7-6863027972D4}"/>
              </a:ext>
            </a:extLst>
          </p:cNvPr>
          <p:cNvSpPr/>
          <p:nvPr/>
        </p:nvSpPr>
        <p:spPr>
          <a:xfrm>
            <a:off x="0" y="369570"/>
            <a:ext cx="1760220" cy="849630"/>
          </a:xfrm>
          <a:prstGeom prst="rect">
            <a:avLst/>
          </a:prstGeom>
          <a:solidFill>
            <a:srgbClr val="646160">
              <a:alpha val="5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34E0C1-8F15-724C-2DED-29E46122540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441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" y="19050"/>
            <a:ext cx="166116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 Pop Quiz…..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What are the 4 Major items happening when a Deal is created 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Unit status is changed to “Sold Available” or “Sold On Order”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are prompted to create a Sales Work Order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can receipt a customer deposit into the system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An email notification is sent letting people know a unit has been Sold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479A4-EA7A-0A62-E5B9-441ABC79925D}"/>
              </a:ext>
            </a:extLst>
          </p:cNvPr>
          <p:cNvSpPr/>
          <p:nvPr/>
        </p:nvSpPr>
        <p:spPr>
          <a:xfrm>
            <a:off x="49530" y="2156460"/>
            <a:ext cx="1532134" cy="632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7A3288-71EE-F0D7-4C4B-B18D0950A435}"/>
              </a:ext>
            </a:extLst>
          </p:cNvPr>
          <p:cNvSpPr/>
          <p:nvPr/>
        </p:nvSpPr>
        <p:spPr>
          <a:xfrm>
            <a:off x="0" y="2849880"/>
            <a:ext cx="1760220" cy="1524000"/>
          </a:xfrm>
          <a:prstGeom prst="rect">
            <a:avLst/>
          </a:prstGeom>
          <a:solidFill>
            <a:srgbClr val="6461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5E467-067D-EDCC-D6D7-6863027972D4}"/>
              </a:ext>
            </a:extLst>
          </p:cNvPr>
          <p:cNvSpPr/>
          <p:nvPr/>
        </p:nvSpPr>
        <p:spPr>
          <a:xfrm>
            <a:off x="0" y="369570"/>
            <a:ext cx="1760220" cy="1725930"/>
          </a:xfrm>
          <a:prstGeom prst="rect">
            <a:avLst/>
          </a:prstGeom>
          <a:solidFill>
            <a:srgbClr val="646160">
              <a:alpha val="5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D39DF-612F-1113-278F-5B188B7A19F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27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" y="19050"/>
            <a:ext cx="166116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 Pop Quiz…..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What are the 4 Major items happening when a Deal is created 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Unit status is changed to “Sold Available” or “Sold On Order”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are prompted to create a Sales Work Order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can receipt a customer deposit into the system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An email notification is sent letting people know a unit has been Sold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479A4-EA7A-0A62-E5B9-441ABC79925D}"/>
              </a:ext>
            </a:extLst>
          </p:cNvPr>
          <p:cNvSpPr/>
          <p:nvPr/>
        </p:nvSpPr>
        <p:spPr>
          <a:xfrm>
            <a:off x="49530" y="2834640"/>
            <a:ext cx="1532134" cy="632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7A3288-71EE-F0D7-4C4B-B18D0950A435}"/>
              </a:ext>
            </a:extLst>
          </p:cNvPr>
          <p:cNvSpPr/>
          <p:nvPr/>
        </p:nvSpPr>
        <p:spPr>
          <a:xfrm>
            <a:off x="0" y="3550920"/>
            <a:ext cx="1760220" cy="822960"/>
          </a:xfrm>
          <a:prstGeom prst="rect">
            <a:avLst/>
          </a:prstGeom>
          <a:solidFill>
            <a:srgbClr val="646160">
              <a:alpha val="8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5E467-067D-EDCC-D6D7-6863027972D4}"/>
              </a:ext>
            </a:extLst>
          </p:cNvPr>
          <p:cNvSpPr/>
          <p:nvPr/>
        </p:nvSpPr>
        <p:spPr>
          <a:xfrm>
            <a:off x="0" y="369570"/>
            <a:ext cx="1760220" cy="2381250"/>
          </a:xfrm>
          <a:prstGeom prst="rect">
            <a:avLst/>
          </a:prstGeom>
          <a:solidFill>
            <a:srgbClr val="646160">
              <a:alpha val="5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0A70B-7290-B9EB-10CD-6AE2F63D1DD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54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" y="19050"/>
            <a:ext cx="1661160" cy="4754880"/>
          </a:xfrm>
        </p:spPr>
        <p:txBody>
          <a:bodyPr/>
          <a:lstStyle/>
          <a:p>
            <a:pPr marL="0"/>
            <a:r>
              <a:rPr lang="en-US" sz="1150" dirty="0">
                <a:solidFill>
                  <a:srgbClr val="002060"/>
                </a:solidFill>
              </a:rPr>
              <a:t> Pop Quiz…..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What are the 4 Major items happening when a Deal is created ?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The Unit status is changed to “Sold Available” or “Sold On Order”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are prompted to create a Sales Work Order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You can receipt a customer deposit into the system 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 An email notification is sent letting people know a unit has been Sold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479A4-EA7A-0A62-E5B9-441ABC79925D}"/>
              </a:ext>
            </a:extLst>
          </p:cNvPr>
          <p:cNvSpPr/>
          <p:nvPr/>
        </p:nvSpPr>
        <p:spPr>
          <a:xfrm>
            <a:off x="49530" y="3604260"/>
            <a:ext cx="1710690" cy="837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5E467-067D-EDCC-D6D7-6863027972D4}"/>
              </a:ext>
            </a:extLst>
          </p:cNvPr>
          <p:cNvSpPr/>
          <p:nvPr/>
        </p:nvSpPr>
        <p:spPr>
          <a:xfrm>
            <a:off x="0" y="369570"/>
            <a:ext cx="1760220" cy="3082290"/>
          </a:xfrm>
          <a:prstGeom prst="rect">
            <a:avLst/>
          </a:prstGeom>
          <a:solidFill>
            <a:srgbClr val="646160">
              <a:alpha val="5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A2E8D-C8F0-0D1E-B983-485E5E1D34B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155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5773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Same tabs as FI Quote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722120" cy="724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D32E5-2BEE-29BE-627B-87CFBEFD48F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E66EB4-A384-64B9-14FE-50325296D7F3}"/>
              </a:ext>
            </a:extLst>
          </p:cNvPr>
          <p:cNvCxnSpPr>
            <a:cxnSpLocks/>
          </p:cNvCxnSpPr>
          <p:nvPr/>
        </p:nvCxnSpPr>
        <p:spPr>
          <a:xfrm>
            <a:off x="1874520" y="922020"/>
            <a:ext cx="365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6A7F11-5F3E-8E81-DB17-04ACC9D176E3}"/>
              </a:ext>
            </a:extLst>
          </p:cNvPr>
          <p:cNvSpPr/>
          <p:nvPr/>
        </p:nvSpPr>
        <p:spPr>
          <a:xfrm>
            <a:off x="2346960" y="853440"/>
            <a:ext cx="3322320" cy="24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2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0FA4C-6637-6BD5-287F-3B09E04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0"/>
            <a:ext cx="6797040" cy="44694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42553E-F237-77B3-3D77-0B240101F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996440" cy="4754880"/>
          </a:xfrm>
        </p:spPr>
        <p:txBody>
          <a:bodyPr/>
          <a:lstStyle/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r>
              <a:rPr lang="en-US" sz="1150" dirty="0">
                <a:solidFill>
                  <a:srgbClr val="002060"/>
                </a:solidFill>
              </a:rPr>
              <a:t>Additional “Commissions” tab and additional payment </a:t>
            </a:r>
            <a:r>
              <a:rPr lang="en-US" sz="1150" i="1" dirty="0">
                <a:solidFill>
                  <a:srgbClr val="002060"/>
                </a:solidFill>
              </a:rPr>
              <a:t>functionality</a:t>
            </a:r>
            <a:r>
              <a:rPr lang="en-US" sz="1150" dirty="0">
                <a:solidFill>
                  <a:srgbClr val="002060"/>
                </a:solidFill>
              </a:rPr>
              <a:t> in the Payments/Tax” tab</a:t>
            </a: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  <a:p>
            <a:pPr marL="0"/>
            <a:endParaRPr lang="en-US" sz="115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D05A9-3C35-15B7-0204-04E93111D8BF}"/>
              </a:ext>
            </a:extLst>
          </p:cNvPr>
          <p:cNvSpPr/>
          <p:nvPr/>
        </p:nvSpPr>
        <p:spPr>
          <a:xfrm>
            <a:off x="39540" y="540694"/>
            <a:ext cx="1858914" cy="998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9D350-1E71-485F-D9A0-29F6DA17ED4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41530"/>
            <a:ext cx="6348534" cy="4499990"/>
          </a:xfrm>
          <a:prstGeom prst="rect">
            <a:avLst/>
          </a:prstGeom>
          <a:solidFill>
            <a:srgbClr val="FFFFFF">
              <a:alpha val="0"/>
            </a:srgbClr>
          </a:solidFill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6A7F11-5F3E-8E81-DB17-04ACC9D176E3}"/>
              </a:ext>
            </a:extLst>
          </p:cNvPr>
          <p:cNvSpPr/>
          <p:nvPr/>
        </p:nvSpPr>
        <p:spPr>
          <a:xfrm>
            <a:off x="4349496" y="2693670"/>
            <a:ext cx="454152" cy="24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AD329-BF86-8219-1EE8-F948075A0537}"/>
              </a:ext>
            </a:extLst>
          </p:cNvPr>
          <p:cNvSpPr/>
          <p:nvPr/>
        </p:nvSpPr>
        <p:spPr>
          <a:xfrm>
            <a:off x="5440680" y="2697480"/>
            <a:ext cx="723900" cy="24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E66EB4-A384-64B9-14FE-50325296D7F3}"/>
              </a:ext>
            </a:extLst>
          </p:cNvPr>
          <p:cNvCxnSpPr>
            <a:cxnSpLocks/>
          </p:cNvCxnSpPr>
          <p:nvPr/>
        </p:nvCxnSpPr>
        <p:spPr>
          <a:xfrm>
            <a:off x="1981200" y="1005840"/>
            <a:ext cx="2385060" cy="156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4723A5-8B29-6B36-C0EE-ADDBB462D72A}"/>
              </a:ext>
            </a:extLst>
          </p:cNvPr>
          <p:cNvCxnSpPr>
            <a:cxnSpLocks/>
          </p:cNvCxnSpPr>
          <p:nvPr/>
        </p:nvCxnSpPr>
        <p:spPr>
          <a:xfrm>
            <a:off x="1988820" y="1005840"/>
            <a:ext cx="3695700" cy="163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217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S 2024 UC">
      <a:dk1>
        <a:srgbClr val="DF4145"/>
      </a:dk1>
      <a:lt1>
        <a:srgbClr val="FFFFFF"/>
      </a:lt1>
      <a:dk2>
        <a:srgbClr val="1F1939"/>
      </a:dk2>
      <a:lt2>
        <a:srgbClr val="FBF9F5"/>
      </a:lt2>
      <a:accent1>
        <a:srgbClr val="DF4145"/>
      </a:accent1>
      <a:accent2>
        <a:srgbClr val="1F1939"/>
      </a:accent2>
      <a:accent3>
        <a:srgbClr val="92D050"/>
      </a:accent3>
      <a:accent4>
        <a:srgbClr val="42DFDB"/>
      </a:accent4>
      <a:accent5>
        <a:srgbClr val="7F7F7F"/>
      </a:accent5>
      <a:accent6>
        <a:srgbClr val="796ABD"/>
      </a:accent6>
      <a:hlink>
        <a:srgbClr val="DF4145"/>
      </a:hlink>
      <a:folHlink>
        <a:srgbClr val="42DF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F1D2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3000" b="1" kern="0" dirty="0">
            <a:solidFill>
              <a:srgbClr val="E04145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21977</TotalTime>
  <Words>2351</Words>
  <Application>Microsoft Office PowerPoint</Application>
  <PresentationFormat>On-screen Show (16:9)</PresentationFormat>
  <Paragraphs>1115</Paragraphs>
  <Slides>106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12" baseType="lpstr">
      <vt:lpstr>-apple-system</vt:lpstr>
      <vt:lpstr>Arial</vt:lpstr>
      <vt:lpstr>PT Sans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Johnson</dc:creator>
  <cp:lastModifiedBy>Mark Berggren</cp:lastModifiedBy>
  <cp:revision>536</cp:revision>
  <dcterms:modified xsi:type="dcterms:W3CDTF">2024-02-08T21:20:58Z</dcterms:modified>
</cp:coreProperties>
</file>