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31"/>
  </p:notesMasterIdLst>
  <p:handoutMasterIdLst>
    <p:handoutMasterId r:id="rId32"/>
  </p:handoutMasterIdLst>
  <p:sldIdLst>
    <p:sldId id="256" r:id="rId2"/>
    <p:sldId id="364" r:id="rId3"/>
    <p:sldId id="361" r:id="rId4"/>
    <p:sldId id="363" r:id="rId5"/>
    <p:sldId id="447" r:id="rId6"/>
    <p:sldId id="386" r:id="rId7"/>
    <p:sldId id="365" r:id="rId8"/>
    <p:sldId id="372" r:id="rId9"/>
    <p:sldId id="375" r:id="rId10"/>
    <p:sldId id="378" r:id="rId11"/>
    <p:sldId id="381" r:id="rId12"/>
    <p:sldId id="370" r:id="rId13"/>
    <p:sldId id="377" r:id="rId14"/>
    <p:sldId id="376" r:id="rId15"/>
    <p:sldId id="379" r:id="rId16"/>
    <p:sldId id="380" r:id="rId17"/>
    <p:sldId id="373" r:id="rId18"/>
    <p:sldId id="385" r:id="rId19"/>
    <p:sldId id="382" r:id="rId20"/>
    <p:sldId id="366" r:id="rId21"/>
    <p:sldId id="384" r:id="rId22"/>
    <p:sldId id="383" r:id="rId23"/>
    <p:sldId id="298" r:id="rId24"/>
    <p:sldId id="371" r:id="rId25"/>
    <p:sldId id="442" r:id="rId26"/>
    <p:sldId id="387" r:id="rId27"/>
    <p:sldId id="446" r:id="rId28"/>
    <p:sldId id="360" r:id="rId29"/>
    <p:sldId id="356" r:id="rId3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seniya Savelyeva" initials="KS" lastIdx="1" clrIdx="0">
    <p:extLst>
      <p:ext uri="{19B8F6BF-5375-455C-9EA6-DF929625EA0E}">
        <p15:presenceInfo xmlns:p15="http://schemas.microsoft.com/office/powerpoint/2012/main" userId="S-1-5-21-1166330866-2158198270-2689449013-69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4145"/>
    <a:srgbClr val="3C3938"/>
    <a:srgbClr val="FBF9F5"/>
    <a:srgbClr val="FFFFFF"/>
    <a:srgbClr val="1F1939"/>
    <a:srgbClr val="D60093"/>
    <a:srgbClr val="868382"/>
    <a:srgbClr val="646160"/>
    <a:srgbClr val="514E4D"/>
    <a:srgbClr val="8D8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6" autoAdjust="0"/>
    <p:restoredTop sz="83019" autoAdjust="0"/>
  </p:normalViewPr>
  <p:slideViewPr>
    <p:cSldViewPr snapToGrid="0" snapToObjects="1">
      <p:cViewPr varScale="1">
        <p:scale>
          <a:sx n="51" d="100"/>
          <a:sy n="51" d="100"/>
        </p:scale>
        <p:origin x="882" y="54"/>
      </p:cViewPr>
      <p:guideLst>
        <p:guide orient="horz" pos="3239"/>
        <p:guide pos="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04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FAAE2F-6011-48F6-94D7-ACEF58D967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F34F1-C952-4DC9-8AB0-3820E1E3DE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1875F-CEE0-4AFD-BFDE-9B55647C581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F3A30-65EE-46F1-AD5B-811133ADF2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C52F8-174A-45D2-93AF-F5486FA893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3D62F-E533-4BA1-AE1A-89EE9D0BB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5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2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7347" name="Shape 3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6388" name="Shape 4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endParaRPr noProof="0"/>
          </a:p>
        </p:txBody>
      </p:sp>
      <p:sp>
        <p:nvSpPr>
          <p:cNvPr id="57350" name="Shape 6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7351" name="Shape 7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51115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6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Vision is customizable so you can add columns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67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Bluescreen fans: 4-3-2-34-18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46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Module configs - </a:t>
            </a:r>
            <a:r>
              <a:rPr lang="en-US" sz="1200" dirty="0"/>
              <a:t>a great way to see items you didn’t know were there!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7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Assumptions – all 8 bays are booked solid for 8 hours daily for 6 days a week</a:t>
            </a:r>
          </a:p>
          <a:p>
            <a:r>
              <a:rPr lang="en-US" dirty="0"/>
              <a:t>Disregard the “financial benefits of service mobile”, although Service Mobile gives that ½ hour in tech efficiency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70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Astra Fans: 11-10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23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hidden, don’t know if I will use or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55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Traditional Astra fans: </a:t>
            </a:r>
            <a:r>
              <a:rPr lang="en-US" sz="12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4-3-2-34 (page 2 of the service reports)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95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Traditional Astra fans: 4-3-2-34-11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30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run for completed or in progress</a:t>
            </a:r>
          </a:p>
          <a:p>
            <a:r>
              <a:rPr lang="en-US" dirty="0"/>
              <a:t>Traditional Astra fans: 4-3-2-34-3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11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Bluescreen fans 4-3-2-34-4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28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0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FD27C6F-DEF7-E612-B2FD-3EE32501A393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10410F8-AC0B-DE08-562B-C89D946B1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670AE7D-1F7A-8E77-0375-60C99AC06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5497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4E4170-8623-FBBC-8739-90C977BC5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5400" y="183302"/>
            <a:ext cx="1466403" cy="1466403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30DC56A-29E3-4346-877D-06444E740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899" y="521855"/>
            <a:ext cx="6247245" cy="71120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236E737-7876-4296-8BFE-300A4F32EA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1781247"/>
            <a:ext cx="7787317" cy="1643063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05CCB0-4A3B-4560-9450-D36A78C48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5400" y="183302"/>
            <a:ext cx="1466403" cy="1466403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or</a:t>
            </a:r>
          </a:p>
          <a:p>
            <a:pPr lvl="0"/>
            <a:r>
              <a:rPr lang="en-US" noProof="0" dirty="0"/>
              <a:t>Icon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DA83BE0-EBA5-229D-77D1-B509785060A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" name="Grafika 11">
            <a:extLst>
              <a:ext uri="{FF2B5EF4-FFF2-40B4-BE49-F238E27FC236}">
                <a16:creationId xmlns:a16="http://schemas.microsoft.com/office/drawing/2014/main" id="{A5B8DD4B-D169-E78F-6223-21038182F9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404C35C-1AB3-B984-9155-B16AF219CA81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29962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E2FE33-E61B-4EA7-9371-D5316368BA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1493877"/>
            <a:ext cx="7787317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rgbClr val="1F1939"/>
                </a:solidFill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Point 1</a:t>
            </a:r>
          </a:p>
          <a:p>
            <a:pPr lvl="1"/>
            <a:r>
              <a:rPr lang="en-US" noProof="0" dirty="0"/>
              <a:t>Point 2</a:t>
            </a:r>
          </a:p>
          <a:p>
            <a:pPr lvl="0"/>
            <a:endParaRPr lang="en-US" noProof="0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D63C233C-977D-478E-B10B-4A4B079CF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66857"/>
            <a:ext cx="6247245" cy="547543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Title: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5E74F00-A7AD-4005-A52A-F79E88E00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835746"/>
            <a:ext cx="6247245" cy="646690"/>
          </a:xfrm>
        </p:spPr>
        <p:txBody>
          <a:bodyPr/>
          <a:lstStyle>
            <a:lvl1pPr>
              <a:defRPr sz="2000" b="0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noProof="0" dirty="0"/>
              <a:t>Title Details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42022ED-CB38-4592-B8E7-096B7B5F3288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557DAA00-294E-09CB-9F4E-BF1000EE6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1A748D1-1C2F-C76E-D6B3-D12E53582BBC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0DA8081-8614-9172-43DA-9FFCEF17CB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5400" y="183302"/>
            <a:ext cx="1466403" cy="1466403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1691806A-6175-EFB9-438F-687CDA012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5400" y="183302"/>
            <a:ext cx="1466403" cy="1466403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or</a:t>
            </a:r>
          </a:p>
          <a:p>
            <a:pPr lvl="0"/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5893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6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A5347F-BF0B-4CC7-B31C-74E74CED6E8E}"/>
              </a:ext>
            </a:extLst>
          </p:cNvPr>
          <p:cNvSpPr/>
          <p:nvPr userDrawn="1"/>
        </p:nvSpPr>
        <p:spPr>
          <a:xfrm>
            <a:off x="1" y="0"/>
            <a:ext cx="4511256" cy="51435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CB7D5-BA80-474F-B89D-4ACB43D8D2AC}"/>
              </a:ext>
            </a:extLst>
          </p:cNvPr>
          <p:cNvSpPr/>
          <p:nvPr userDrawn="1"/>
        </p:nvSpPr>
        <p:spPr>
          <a:xfrm>
            <a:off x="4511257" y="0"/>
            <a:ext cx="463274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1D545F-B4D7-4409-BFEE-ED402E037A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8156" y="338982"/>
            <a:ext cx="3567599" cy="4510109"/>
          </a:xfrm>
        </p:spPr>
        <p:txBody>
          <a:bodyPr/>
          <a:lstStyle>
            <a:lvl1pPr>
              <a:defRPr sz="3200">
                <a:solidFill>
                  <a:srgbClr val="1F1939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Text or Image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7FF38F6-B95E-4F06-8DB1-0F4BE1CF3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35003"/>
            <a:ext cx="3188739" cy="4236998"/>
          </a:xfrm>
        </p:spPr>
        <p:txBody>
          <a:bodyPr anchor="ctr"/>
          <a:lstStyle>
            <a:lvl1pPr marL="0" indent="0"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2135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R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8C2414A-586C-806E-6DD9-344717397A2F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a 11">
            <a:extLst>
              <a:ext uri="{FF2B5EF4-FFF2-40B4-BE49-F238E27FC236}">
                <a16:creationId xmlns:a16="http://schemas.microsoft.com/office/drawing/2014/main" id="{D0442385-B63B-F7AB-16B4-1DDA85649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501B02F-2DB5-DFBB-E854-666B3B777D6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4460967-08E2-98AA-2414-05C0B77A60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BE909D5-84FA-7B26-AF24-E43D910484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908" y="535739"/>
            <a:ext cx="587795" cy="3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BDB4278-10A6-F01C-31EF-119BFE3D5AD3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11">
            <a:extLst>
              <a:ext uri="{FF2B5EF4-FFF2-40B4-BE49-F238E27FC236}">
                <a16:creationId xmlns:a16="http://schemas.microsoft.com/office/drawing/2014/main" id="{68D6EC4D-46C8-426F-FE42-5F300BD2C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AC62DD1-C197-113B-7903-59EDE2D1D79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036D5FE-2B2D-86AE-14FB-0D3662E8FB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155027E-D3F7-0BA2-1A74-096BF832AA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274" y="575844"/>
            <a:ext cx="652395" cy="2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7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DF59F74-4AC8-22FB-8BC1-03370BCE74FD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11">
            <a:extLst>
              <a:ext uri="{FF2B5EF4-FFF2-40B4-BE49-F238E27FC236}">
                <a16:creationId xmlns:a16="http://schemas.microsoft.com/office/drawing/2014/main" id="{9DE7B2CA-8020-CF60-3188-B0297E01A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66B2EC5-E94C-803D-F472-4393BB553CF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49006C2-62E8-564F-9367-CD8C471BF1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30900D-4AE4-A3BF-8329-C0B6CB5250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012" y="534208"/>
            <a:ext cx="559854" cy="36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72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08B2F-DCFB-4512-89C7-644ABE9C3F91}"/>
              </a:ext>
            </a:extLst>
          </p:cNvPr>
          <p:cNvSpPr/>
          <p:nvPr userDrawn="1"/>
        </p:nvSpPr>
        <p:spPr>
          <a:xfrm>
            <a:off x="-1" y="0"/>
            <a:ext cx="9144001" cy="4486541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F3EE9AA-7B37-4F04-A65A-DCF0693D18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773136"/>
            <a:ext cx="9144001" cy="922698"/>
          </a:xfrm>
        </p:spPr>
        <p:txBody>
          <a:bodyPr/>
          <a:lstStyle>
            <a:lvl1pPr algn="ctr">
              <a:defRPr sz="5000" b="1">
                <a:solidFill>
                  <a:srgbClr val="DF4145"/>
                </a:solidFill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CB1C722D-DF6D-49CF-B4D9-662CADBC38C6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a 11">
            <a:extLst>
              <a:ext uri="{FF2B5EF4-FFF2-40B4-BE49-F238E27FC236}">
                <a16:creationId xmlns:a16="http://schemas.microsoft.com/office/drawing/2014/main" id="{FF61B561-A1A4-4FAA-4B1B-2F67AA152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67EC2E3-4CCC-52E4-70B8-1270D0A4703D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3196460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14D0A27-9A4E-4C22-BD87-3869D1C76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092036"/>
            <a:ext cx="9143999" cy="763040"/>
          </a:xfrm>
        </p:spPr>
        <p:txBody>
          <a:bodyPr/>
          <a:lstStyle>
            <a:lvl1pPr algn="ctr">
              <a:defRPr sz="2500" b="1">
                <a:solidFill>
                  <a:srgbClr val="1F1939"/>
                </a:solidFill>
              </a:defRPr>
            </a:lvl1pPr>
            <a:lvl2pPr algn="ctr">
              <a:defRPr sz="3200">
                <a:solidFill>
                  <a:srgbClr val="1F1939"/>
                </a:solidFill>
              </a:defRPr>
            </a:lvl2pPr>
          </a:lstStyle>
          <a:p>
            <a:pPr lvl="0"/>
            <a:r>
              <a:rPr lang="en-US" noProof="0" dirty="0"/>
              <a:t>Subtitle</a:t>
            </a:r>
          </a:p>
          <a:p>
            <a:pPr lvl="1"/>
            <a:endParaRPr lang="en-US" noProof="0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7736B17-D182-4552-AF7A-EC0D01B871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385455"/>
            <a:ext cx="9144000" cy="706581"/>
          </a:xfrm>
        </p:spPr>
        <p:txBody>
          <a:bodyPr/>
          <a:lstStyle>
            <a:lvl1pPr algn="ctr"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E9FC711-4888-B91E-52D4-23A4B6EDEF0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2BB6AE8C-451F-C1AE-17FC-B7B95CB07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944A282-9D93-ECFA-645E-AFAA8D237F44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508225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8EE9C0-1CA2-4E8F-8B05-2E5A74B09A7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-1" y="2522983"/>
            <a:ext cx="9143999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Q&amp;A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DE09550-3E0E-9E47-9B8B-4FAFA965013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3E3E19D3-EF1D-C4FF-A3C1-421CE2199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FC4D3BD-D49B-C92D-2474-EBA78AF22F5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8F6B4C5-1551-8A98-4AF0-B4AD30C51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2177" y="1116129"/>
            <a:ext cx="1179642" cy="117964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9A8F3A4-9868-2126-B405-8FF62F486CA8}"/>
              </a:ext>
            </a:extLst>
          </p:cNvPr>
          <p:cNvSpPr/>
          <p:nvPr/>
        </p:nvSpPr>
        <p:spPr>
          <a:xfrm>
            <a:off x="4137235" y="1348610"/>
            <a:ext cx="644592" cy="560436"/>
          </a:xfrm>
          <a:custGeom>
            <a:avLst/>
            <a:gdLst>
              <a:gd name="connsiteX0" fmla="*/ 595565 w 644592"/>
              <a:gd name="connsiteY0" fmla="*/ 448413 h 560436"/>
              <a:gd name="connsiteX1" fmla="*/ 644592 w 644592"/>
              <a:gd name="connsiteY1" fmla="*/ 399362 h 560436"/>
              <a:gd name="connsiteX2" fmla="*/ 644592 w 644592"/>
              <a:gd name="connsiteY2" fmla="*/ 49170 h 560436"/>
              <a:gd name="connsiteX3" fmla="*/ 595613 w 644592"/>
              <a:gd name="connsiteY3" fmla="*/ 0 h 560436"/>
              <a:gd name="connsiteX4" fmla="*/ 595565 w 644592"/>
              <a:gd name="connsiteY4" fmla="*/ 0 h 560436"/>
              <a:gd name="connsiteX5" fmla="*/ 49051 w 644592"/>
              <a:gd name="connsiteY5" fmla="*/ 0 h 560436"/>
              <a:gd name="connsiteX6" fmla="*/ 0 w 644592"/>
              <a:gd name="connsiteY6" fmla="*/ 49051 h 560436"/>
              <a:gd name="connsiteX7" fmla="*/ 0 w 644592"/>
              <a:gd name="connsiteY7" fmla="*/ 399243 h 560436"/>
              <a:gd name="connsiteX8" fmla="*/ 49051 w 644592"/>
              <a:gd name="connsiteY8" fmla="*/ 448294 h 560436"/>
              <a:gd name="connsiteX9" fmla="*/ 84070 w 644592"/>
              <a:gd name="connsiteY9" fmla="*/ 448294 h 560436"/>
              <a:gd name="connsiteX10" fmla="*/ 84070 w 644592"/>
              <a:gd name="connsiteY10" fmla="*/ 546395 h 560436"/>
              <a:gd name="connsiteX11" fmla="*/ 98043 w 644592"/>
              <a:gd name="connsiteY11" fmla="*/ 560436 h 560436"/>
              <a:gd name="connsiteX12" fmla="*/ 108012 w 644592"/>
              <a:gd name="connsiteY12" fmla="*/ 556305 h 560436"/>
              <a:gd name="connsiteX13" fmla="*/ 216000 w 644592"/>
              <a:gd name="connsiteY13" fmla="*/ 448294 h 560436"/>
              <a:gd name="connsiteX14" fmla="*/ 595565 w 644592"/>
              <a:gd name="connsiteY14" fmla="*/ 448294 h 560436"/>
              <a:gd name="connsiteX15" fmla="*/ 210187 w 644592"/>
              <a:gd name="connsiteY15" fmla="*/ 420397 h 560436"/>
              <a:gd name="connsiteX16" fmla="*/ 200277 w 644592"/>
              <a:gd name="connsiteY16" fmla="*/ 424495 h 560436"/>
              <a:gd name="connsiteX17" fmla="*/ 112133 w 644592"/>
              <a:gd name="connsiteY17" fmla="*/ 512639 h 560436"/>
              <a:gd name="connsiteX18" fmla="*/ 112133 w 644592"/>
              <a:gd name="connsiteY18" fmla="*/ 434405 h 560436"/>
              <a:gd name="connsiteX19" fmla="*/ 98125 w 644592"/>
              <a:gd name="connsiteY19" fmla="*/ 420397 h 560436"/>
              <a:gd name="connsiteX20" fmla="*/ 49051 w 644592"/>
              <a:gd name="connsiteY20" fmla="*/ 420397 h 560436"/>
              <a:gd name="connsiteX21" fmla="*/ 28015 w 644592"/>
              <a:gd name="connsiteY21" fmla="*/ 399362 h 560436"/>
              <a:gd name="connsiteX22" fmla="*/ 28015 w 644592"/>
              <a:gd name="connsiteY22" fmla="*/ 49170 h 560436"/>
              <a:gd name="connsiteX23" fmla="*/ 49051 w 644592"/>
              <a:gd name="connsiteY23" fmla="*/ 28134 h 560436"/>
              <a:gd name="connsiteX24" fmla="*/ 595565 w 644592"/>
              <a:gd name="connsiteY24" fmla="*/ 28134 h 560436"/>
              <a:gd name="connsiteX25" fmla="*/ 616577 w 644592"/>
              <a:gd name="connsiteY25" fmla="*/ 49170 h 560436"/>
              <a:gd name="connsiteX26" fmla="*/ 616577 w 644592"/>
              <a:gd name="connsiteY26" fmla="*/ 399362 h 560436"/>
              <a:gd name="connsiteX27" fmla="*/ 595565 w 644592"/>
              <a:gd name="connsiteY27" fmla="*/ 420397 h 56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4592" h="560436">
                <a:moveTo>
                  <a:pt x="595565" y="448413"/>
                </a:moveTo>
                <a:cubicBezTo>
                  <a:pt x="622639" y="448387"/>
                  <a:pt x="644578" y="426436"/>
                  <a:pt x="644592" y="399362"/>
                </a:cubicBezTo>
                <a:lnTo>
                  <a:pt x="644592" y="49170"/>
                </a:lnTo>
                <a:cubicBezTo>
                  <a:pt x="644644" y="22067"/>
                  <a:pt x="622716" y="53"/>
                  <a:pt x="595613" y="0"/>
                </a:cubicBezTo>
                <a:cubicBezTo>
                  <a:pt x="595596" y="0"/>
                  <a:pt x="595582" y="0"/>
                  <a:pt x="595565" y="0"/>
                </a:cubicBezTo>
                <a:lnTo>
                  <a:pt x="49051" y="0"/>
                </a:lnTo>
                <a:cubicBezTo>
                  <a:pt x="21966" y="13"/>
                  <a:pt x="13" y="21966"/>
                  <a:pt x="0" y="49051"/>
                </a:cubicBezTo>
                <a:lnTo>
                  <a:pt x="0" y="399243"/>
                </a:lnTo>
                <a:cubicBezTo>
                  <a:pt x="13" y="426327"/>
                  <a:pt x="21966" y="448279"/>
                  <a:pt x="49051" y="448294"/>
                </a:cubicBezTo>
                <a:lnTo>
                  <a:pt x="84070" y="448294"/>
                </a:lnTo>
                <a:lnTo>
                  <a:pt x="84070" y="546395"/>
                </a:lnTo>
                <a:cubicBezTo>
                  <a:pt x="84051" y="554130"/>
                  <a:pt x="90307" y="560417"/>
                  <a:pt x="98043" y="560436"/>
                </a:cubicBezTo>
                <a:cubicBezTo>
                  <a:pt x="101784" y="560446"/>
                  <a:pt x="105374" y="558959"/>
                  <a:pt x="108012" y="556305"/>
                </a:cubicBezTo>
                <a:lnTo>
                  <a:pt x="216000" y="448294"/>
                </a:lnTo>
                <a:lnTo>
                  <a:pt x="595565" y="448294"/>
                </a:lnTo>
                <a:close/>
                <a:moveTo>
                  <a:pt x="210187" y="420397"/>
                </a:moveTo>
                <a:cubicBezTo>
                  <a:pt x="206472" y="420402"/>
                  <a:pt x="202910" y="421874"/>
                  <a:pt x="200277" y="424495"/>
                </a:cubicBezTo>
                <a:lnTo>
                  <a:pt x="112133" y="512639"/>
                </a:lnTo>
                <a:lnTo>
                  <a:pt x="112133" y="434405"/>
                </a:lnTo>
                <a:cubicBezTo>
                  <a:pt x="112133" y="426670"/>
                  <a:pt x="105861" y="420397"/>
                  <a:pt x="98125" y="420397"/>
                </a:cubicBezTo>
                <a:lnTo>
                  <a:pt x="49051" y="420397"/>
                </a:lnTo>
                <a:cubicBezTo>
                  <a:pt x="37444" y="420371"/>
                  <a:pt x="28042" y="410968"/>
                  <a:pt x="28015" y="399362"/>
                </a:cubicBezTo>
                <a:lnTo>
                  <a:pt x="28015" y="49170"/>
                </a:lnTo>
                <a:cubicBezTo>
                  <a:pt x="28042" y="37563"/>
                  <a:pt x="37444" y="28161"/>
                  <a:pt x="49051" y="28134"/>
                </a:cubicBezTo>
                <a:lnTo>
                  <a:pt x="595565" y="28134"/>
                </a:lnTo>
                <a:cubicBezTo>
                  <a:pt x="607167" y="28161"/>
                  <a:pt x="616565" y="37567"/>
                  <a:pt x="616577" y="49170"/>
                </a:cubicBezTo>
                <a:lnTo>
                  <a:pt x="616577" y="399362"/>
                </a:lnTo>
                <a:cubicBezTo>
                  <a:pt x="616565" y="410964"/>
                  <a:pt x="607167" y="420371"/>
                  <a:pt x="595565" y="420397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5629CB5-A12F-4978-A8ED-FD1110CBCF76}"/>
              </a:ext>
            </a:extLst>
          </p:cNvPr>
          <p:cNvSpPr/>
          <p:nvPr/>
        </p:nvSpPr>
        <p:spPr>
          <a:xfrm>
            <a:off x="4361453" y="1418679"/>
            <a:ext cx="196172" cy="308281"/>
          </a:xfrm>
          <a:custGeom>
            <a:avLst/>
            <a:gdLst>
              <a:gd name="connsiteX0" fmla="*/ 84070 w 196172"/>
              <a:gd name="connsiteY0" fmla="*/ 1018 h 308281"/>
              <a:gd name="connsiteX1" fmla="*/ 0 w 196172"/>
              <a:gd name="connsiteY1" fmla="*/ 98095 h 308281"/>
              <a:gd name="connsiteX2" fmla="*/ 14008 w 196172"/>
              <a:gd name="connsiteY2" fmla="*/ 112103 h 308281"/>
              <a:gd name="connsiteX3" fmla="*/ 28015 w 196172"/>
              <a:gd name="connsiteY3" fmla="*/ 98095 h 308281"/>
              <a:gd name="connsiteX4" fmla="*/ 98078 w 196172"/>
              <a:gd name="connsiteY4" fmla="*/ 28033 h 308281"/>
              <a:gd name="connsiteX5" fmla="*/ 168140 w 196172"/>
              <a:gd name="connsiteY5" fmla="*/ 98095 h 308281"/>
              <a:gd name="connsiteX6" fmla="*/ 98078 w 196172"/>
              <a:gd name="connsiteY6" fmla="*/ 168157 h 308281"/>
              <a:gd name="connsiteX7" fmla="*/ 98078 w 196172"/>
              <a:gd name="connsiteY7" fmla="*/ 168157 h 308281"/>
              <a:gd name="connsiteX8" fmla="*/ 84070 w 196172"/>
              <a:gd name="connsiteY8" fmla="*/ 182165 h 308281"/>
              <a:gd name="connsiteX9" fmla="*/ 84070 w 196172"/>
              <a:gd name="connsiteY9" fmla="*/ 182165 h 308281"/>
              <a:gd name="connsiteX10" fmla="*/ 84070 w 196172"/>
              <a:gd name="connsiteY10" fmla="*/ 238220 h 308281"/>
              <a:gd name="connsiteX11" fmla="*/ 98078 w 196172"/>
              <a:gd name="connsiteY11" fmla="*/ 252227 h 308281"/>
              <a:gd name="connsiteX12" fmla="*/ 112085 w 196172"/>
              <a:gd name="connsiteY12" fmla="*/ 238220 h 308281"/>
              <a:gd name="connsiteX13" fmla="*/ 112085 w 196172"/>
              <a:gd name="connsiteY13" fmla="*/ 195172 h 308281"/>
              <a:gd name="connsiteX14" fmla="*/ 195155 w 196172"/>
              <a:gd name="connsiteY14" fmla="*/ 84087 h 308281"/>
              <a:gd name="connsiteX15" fmla="*/ 84070 w 196172"/>
              <a:gd name="connsiteY15" fmla="*/ 1018 h 308281"/>
              <a:gd name="connsiteX16" fmla="*/ 98078 w 196172"/>
              <a:gd name="connsiteY16" fmla="*/ 266235 h 308281"/>
              <a:gd name="connsiteX17" fmla="*/ 84070 w 196172"/>
              <a:gd name="connsiteY17" fmla="*/ 280267 h 308281"/>
              <a:gd name="connsiteX18" fmla="*/ 84070 w 196172"/>
              <a:gd name="connsiteY18" fmla="*/ 294274 h 308281"/>
              <a:gd name="connsiteX19" fmla="*/ 98078 w 196172"/>
              <a:gd name="connsiteY19" fmla="*/ 308282 h 308281"/>
              <a:gd name="connsiteX20" fmla="*/ 112085 w 196172"/>
              <a:gd name="connsiteY20" fmla="*/ 294274 h 308281"/>
              <a:gd name="connsiteX21" fmla="*/ 112085 w 196172"/>
              <a:gd name="connsiteY21" fmla="*/ 280267 h 308281"/>
              <a:gd name="connsiteX22" fmla="*/ 98078 w 196172"/>
              <a:gd name="connsiteY22" fmla="*/ 266235 h 30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6172" h="308281">
                <a:moveTo>
                  <a:pt x="84070" y="1018"/>
                </a:moveTo>
                <a:cubicBezTo>
                  <a:pt x="35801" y="7963"/>
                  <a:pt x="-23" y="49330"/>
                  <a:pt x="0" y="98095"/>
                </a:cubicBezTo>
                <a:cubicBezTo>
                  <a:pt x="0" y="105831"/>
                  <a:pt x="6272" y="112103"/>
                  <a:pt x="14008" y="112103"/>
                </a:cubicBezTo>
                <a:cubicBezTo>
                  <a:pt x="21743" y="112103"/>
                  <a:pt x="28015" y="105831"/>
                  <a:pt x="28015" y="98095"/>
                </a:cubicBezTo>
                <a:cubicBezTo>
                  <a:pt x="28015" y="59401"/>
                  <a:pt x="59383" y="28033"/>
                  <a:pt x="98078" y="28033"/>
                </a:cubicBezTo>
                <a:cubicBezTo>
                  <a:pt x="136773" y="28033"/>
                  <a:pt x="168140" y="59401"/>
                  <a:pt x="168140" y="98095"/>
                </a:cubicBezTo>
                <a:cubicBezTo>
                  <a:pt x="168140" y="136789"/>
                  <a:pt x="136773" y="168157"/>
                  <a:pt x="98078" y="168157"/>
                </a:cubicBezTo>
                <a:lnTo>
                  <a:pt x="98078" y="168157"/>
                </a:lnTo>
                <a:cubicBezTo>
                  <a:pt x="90342" y="168157"/>
                  <a:pt x="84070" y="174430"/>
                  <a:pt x="84070" y="182165"/>
                </a:cubicBezTo>
                <a:lnTo>
                  <a:pt x="84070" y="182165"/>
                </a:lnTo>
                <a:lnTo>
                  <a:pt x="84070" y="238220"/>
                </a:lnTo>
                <a:cubicBezTo>
                  <a:pt x="84070" y="245955"/>
                  <a:pt x="90342" y="252227"/>
                  <a:pt x="98078" y="252227"/>
                </a:cubicBezTo>
                <a:cubicBezTo>
                  <a:pt x="105813" y="252227"/>
                  <a:pt x="112085" y="245955"/>
                  <a:pt x="112085" y="238220"/>
                </a:cubicBezTo>
                <a:lnTo>
                  <a:pt x="112085" y="195172"/>
                </a:lnTo>
                <a:cubicBezTo>
                  <a:pt x="165700" y="187437"/>
                  <a:pt x="202890" y="137702"/>
                  <a:pt x="195155" y="84087"/>
                </a:cubicBezTo>
                <a:cubicBezTo>
                  <a:pt x="187420" y="30473"/>
                  <a:pt x="137685" y="-6718"/>
                  <a:pt x="84070" y="1018"/>
                </a:cubicBezTo>
                <a:close/>
                <a:moveTo>
                  <a:pt x="98078" y="266235"/>
                </a:moveTo>
                <a:cubicBezTo>
                  <a:pt x="90338" y="266249"/>
                  <a:pt x="84070" y="272527"/>
                  <a:pt x="84070" y="280267"/>
                </a:cubicBezTo>
                <a:lnTo>
                  <a:pt x="84070" y="294274"/>
                </a:lnTo>
                <a:cubicBezTo>
                  <a:pt x="84070" y="302009"/>
                  <a:pt x="90342" y="308282"/>
                  <a:pt x="98078" y="308282"/>
                </a:cubicBezTo>
                <a:cubicBezTo>
                  <a:pt x="105813" y="308282"/>
                  <a:pt x="112085" y="302009"/>
                  <a:pt x="112085" y="294274"/>
                </a:cubicBezTo>
                <a:lnTo>
                  <a:pt x="112085" y="280267"/>
                </a:lnTo>
                <a:cubicBezTo>
                  <a:pt x="112085" y="272527"/>
                  <a:pt x="105818" y="266249"/>
                  <a:pt x="98078" y="266235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A6A0FA6-A118-2858-B3D5-115B1A59872D}"/>
              </a:ext>
            </a:extLst>
          </p:cNvPr>
          <p:cNvSpPr/>
          <p:nvPr/>
        </p:nvSpPr>
        <p:spPr>
          <a:xfrm>
            <a:off x="4361453" y="1502743"/>
            <a:ext cx="644520" cy="560556"/>
          </a:xfrm>
          <a:custGeom>
            <a:avLst/>
            <a:gdLst>
              <a:gd name="connsiteX0" fmla="*/ 49027 w 644520"/>
              <a:gd name="connsiteY0" fmla="*/ 448437 h 560556"/>
              <a:gd name="connsiteX1" fmla="*/ 428521 w 644520"/>
              <a:gd name="connsiteY1" fmla="*/ 448437 h 560556"/>
              <a:gd name="connsiteX2" fmla="*/ 536509 w 644520"/>
              <a:gd name="connsiteY2" fmla="*/ 556424 h 560556"/>
              <a:gd name="connsiteX3" fmla="*/ 556320 w 644520"/>
              <a:gd name="connsiteY3" fmla="*/ 556482 h 560556"/>
              <a:gd name="connsiteX4" fmla="*/ 560451 w 644520"/>
              <a:gd name="connsiteY4" fmla="*/ 546514 h 560556"/>
              <a:gd name="connsiteX5" fmla="*/ 560451 w 644520"/>
              <a:gd name="connsiteY5" fmla="*/ 448437 h 560556"/>
              <a:gd name="connsiteX6" fmla="*/ 595470 w 644520"/>
              <a:gd name="connsiteY6" fmla="*/ 448437 h 560556"/>
              <a:gd name="connsiteX7" fmla="*/ 644521 w 644520"/>
              <a:gd name="connsiteY7" fmla="*/ 399386 h 560556"/>
              <a:gd name="connsiteX8" fmla="*/ 644521 w 644520"/>
              <a:gd name="connsiteY8" fmla="*/ 49051 h 560556"/>
              <a:gd name="connsiteX9" fmla="*/ 595541 w 644520"/>
              <a:gd name="connsiteY9" fmla="*/ 0 h 560556"/>
              <a:gd name="connsiteX10" fmla="*/ 420374 w 644520"/>
              <a:gd name="connsiteY10" fmla="*/ 0 h 560556"/>
              <a:gd name="connsiteX11" fmla="*/ 420374 w 644520"/>
              <a:gd name="connsiteY11" fmla="*/ 28039 h 560556"/>
              <a:gd name="connsiteX12" fmla="*/ 595541 w 644520"/>
              <a:gd name="connsiteY12" fmla="*/ 28039 h 560556"/>
              <a:gd name="connsiteX13" fmla="*/ 616577 w 644520"/>
              <a:gd name="connsiteY13" fmla="*/ 49051 h 560556"/>
              <a:gd name="connsiteX14" fmla="*/ 616577 w 644520"/>
              <a:gd name="connsiteY14" fmla="*/ 399386 h 560556"/>
              <a:gd name="connsiteX15" fmla="*/ 595541 w 644520"/>
              <a:gd name="connsiteY15" fmla="*/ 420397 h 560556"/>
              <a:gd name="connsiteX16" fmla="*/ 546491 w 644520"/>
              <a:gd name="connsiteY16" fmla="*/ 420397 h 560556"/>
              <a:gd name="connsiteX17" fmla="*/ 532483 w 644520"/>
              <a:gd name="connsiteY17" fmla="*/ 434405 h 560556"/>
              <a:gd name="connsiteX18" fmla="*/ 532483 w 644520"/>
              <a:gd name="connsiteY18" fmla="*/ 512686 h 560556"/>
              <a:gd name="connsiteX19" fmla="*/ 444339 w 644520"/>
              <a:gd name="connsiteY19" fmla="*/ 424543 h 560556"/>
              <a:gd name="connsiteX20" fmla="*/ 434429 w 644520"/>
              <a:gd name="connsiteY20" fmla="*/ 420445 h 560556"/>
              <a:gd name="connsiteX21" fmla="*/ 49027 w 644520"/>
              <a:gd name="connsiteY21" fmla="*/ 420445 h 560556"/>
              <a:gd name="connsiteX22" fmla="*/ 28015 w 644520"/>
              <a:gd name="connsiteY22" fmla="*/ 399434 h 560556"/>
              <a:gd name="connsiteX23" fmla="*/ 28015 w 644520"/>
              <a:gd name="connsiteY23" fmla="*/ 399434 h 560556"/>
              <a:gd name="connsiteX24" fmla="*/ 28015 w 644520"/>
              <a:gd name="connsiteY24" fmla="*/ 294281 h 560556"/>
              <a:gd name="connsiteX25" fmla="*/ 0 w 644520"/>
              <a:gd name="connsiteY25" fmla="*/ 294281 h 560556"/>
              <a:gd name="connsiteX26" fmla="*/ 0 w 644520"/>
              <a:gd name="connsiteY26" fmla="*/ 399386 h 560556"/>
              <a:gd name="connsiteX27" fmla="*/ 49027 w 644520"/>
              <a:gd name="connsiteY27" fmla="*/ 448437 h 56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4520" h="560556">
                <a:moveTo>
                  <a:pt x="49027" y="448437"/>
                </a:moveTo>
                <a:lnTo>
                  <a:pt x="428521" y="448437"/>
                </a:lnTo>
                <a:lnTo>
                  <a:pt x="536509" y="556424"/>
                </a:lnTo>
                <a:cubicBezTo>
                  <a:pt x="541964" y="561911"/>
                  <a:pt x="550831" y="561937"/>
                  <a:pt x="556320" y="556482"/>
                </a:cubicBezTo>
                <a:cubicBezTo>
                  <a:pt x="558971" y="553845"/>
                  <a:pt x="560460" y="550254"/>
                  <a:pt x="560451" y="546514"/>
                </a:cubicBezTo>
                <a:lnTo>
                  <a:pt x="560451" y="448437"/>
                </a:lnTo>
                <a:lnTo>
                  <a:pt x="595470" y="448437"/>
                </a:lnTo>
                <a:cubicBezTo>
                  <a:pt x="622537" y="448384"/>
                  <a:pt x="644468" y="426453"/>
                  <a:pt x="644521" y="399386"/>
                </a:cubicBezTo>
                <a:lnTo>
                  <a:pt x="644521" y="49051"/>
                </a:lnTo>
                <a:cubicBezTo>
                  <a:pt x="644482" y="22005"/>
                  <a:pt x="622587" y="79"/>
                  <a:pt x="595541" y="0"/>
                </a:cubicBezTo>
                <a:lnTo>
                  <a:pt x="420374" y="0"/>
                </a:lnTo>
                <a:lnTo>
                  <a:pt x="420374" y="28039"/>
                </a:lnTo>
                <a:lnTo>
                  <a:pt x="595541" y="28039"/>
                </a:lnTo>
                <a:cubicBezTo>
                  <a:pt x="607143" y="28052"/>
                  <a:pt x="616550" y="37448"/>
                  <a:pt x="616577" y="49051"/>
                </a:cubicBezTo>
                <a:lnTo>
                  <a:pt x="616577" y="399386"/>
                </a:lnTo>
                <a:cubicBezTo>
                  <a:pt x="616550" y="410988"/>
                  <a:pt x="607143" y="420386"/>
                  <a:pt x="595541" y="420397"/>
                </a:cubicBezTo>
                <a:lnTo>
                  <a:pt x="546491" y="420397"/>
                </a:lnTo>
                <a:cubicBezTo>
                  <a:pt x="538760" y="420412"/>
                  <a:pt x="532497" y="426675"/>
                  <a:pt x="532483" y="434405"/>
                </a:cubicBezTo>
                <a:lnTo>
                  <a:pt x="532483" y="512686"/>
                </a:lnTo>
                <a:lnTo>
                  <a:pt x="444339" y="424543"/>
                </a:lnTo>
                <a:cubicBezTo>
                  <a:pt x="441707" y="421922"/>
                  <a:pt x="438143" y="420450"/>
                  <a:pt x="434429" y="420445"/>
                </a:cubicBezTo>
                <a:lnTo>
                  <a:pt x="49027" y="420445"/>
                </a:lnTo>
                <a:cubicBezTo>
                  <a:pt x="37423" y="420445"/>
                  <a:pt x="28015" y="411038"/>
                  <a:pt x="28015" y="399434"/>
                </a:cubicBezTo>
                <a:lnTo>
                  <a:pt x="28015" y="399434"/>
                </a:lnTo>
                <a:lnTo>
                  <a:pt x="28015" y="294281"/>
                </a:lnTo>
                <a:lnTo>
                  <a:pt x="0" y="294281"/>
                </a:lnTo>
                <a:lnTo>
                  <a:pt x="0" y="399386"/>
                </a:lnTo>
                <a:cubicBezTo>
                  <a:pt x="39" y="426451"/>
                  <a:pt x="21962" y="448384"/>
                  <a:pt x="49027" y="448437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35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E04EF-3E9F-478E-9887-6A4BD41701B5}"/>
              </a:ext>
            </a:extLst>
          </p:cNvPr>
          <p:cNvSpPr/>
          <p:nvPr userDrawn="1"/>
        </p:nvSpPr>
        <p:spPr>
          <a:xfrm>
            <a:off x="0" y="3781312"/>
            <a:ext cx="9144000" cy="1362187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28E81B4-9A4B-4038-8F30-881B3F4519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9143999" cy="3781312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4400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40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75243D-61C1-4375-A211-B8A233C7BAD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17145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 dirty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C9862760-3515-44A8-B32D-C55D98E21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2245" y="4249723"/>
            <a:ext cx="3009455" cy="42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9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87CF316-64B0-EF80-562A-402838CE17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E51915B-5FD1-8C34-C82A-D9C79A1CA4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0D4FF3F-77E3-6AE5-AB03-0D29B8810614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43899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90F27-DA4F-4510-A83B-CA9936AD8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DBCA9-18ED-4E61-9C77-692DE5ED9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2ED3D-2004-4AB2-92DB-EE50FB1B7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AEE3-AD09-4D8A-9F5A-48F1EA8C18F7}" type="datetimeFigureOut">
              <a:rPr lang="en-CA" smtClean="0"/>
              <a:t>2024-02-07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B112-AD61-44BB-88DC-17459C2F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594E6-8526-4DE4-988E-E06D2669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02956-3C5A-436C-9BB0-65015E2FB0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036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624A74C-8EB7-3E61-69E2-C6EFA2F2D4F0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7432E-958E-BFD1-A852-3A59BB82EC0F}"/>
              </a:ext>
            </a:extLst>
          </p:cNvPr>
          <p:cNvSpPr/>
          <p:nvPr userDrawn="1"/>
        </p:nvSpPr>
        <p:spPr>
          <a:xfrm>
            <a:off x="5774925" y="1191537"/>
            <a:ext cx="3369076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1A1EB74-93C4-8B22-52D8-77B15C329521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6C8DA70-2877-30A8-8E78-19C50A83BC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CD13FCD-83B4-4161-3576-5D2BA5B1EB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14" name="Picture 13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C0D664DF-6D6A-11D6-0FE1-F9E388875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516" t="894" r="17105" b="1623"/>
          <a:stretch/>
        </p:blipFill>
        <p:spPr>
          <a:xfrm>
            <a:off x="5774924" y="1191536"/>
            <a:ext cx="3369076" cy="39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2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946B49-23E3-42A6-9FD9-BF862CFA52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70A813-EFD5-487F-8C17-7FE0AD19EFF1}"/>
              </a:ext>
            </a:extLst>
          </p:cNvPr>
          <p:cNvSpPr/>
          <p:nvPr userDrawn="1"/>
        </p:nvSpPr>
        <p:spPr>
          <a:xfrm>
            <a:off x="5774925" y="1191537"/>
            <a:ext cx="3369076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39D7072-0A67-D2A1-D9A0-44642DED8E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Month, Year</a:t>
            </a:r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F1A6A4C-6E45-6E9A-3A94-43FF9FF914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49" y="1973033"/>
            <a:ext cx="2880061" cy="2589204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762E4E0-C146-0FFE-7611-A8C94D896019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noProof="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395164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D5B44C5-D60F-461B-B762-D4E2C13F1ECA}"/>
              </a:ext>
            </a:extLst>
          </p:cNvPr>
          <p:cNvSpPr txBox="1">
            <a:spLocks/>
          </p:cNvSpPr>
          <p:nvPr userDrawn="1"/>
        </p:nvSpPr>
        <p:spPr>
          <a:xfrm>
            <a:off x="3155828" y="968004"/>
            <a:ext cx="5584393" cy="1208953"/>
          </a:xfrm>
          <a:prstGeom prst="rect">
            <a:avLst/>
          </a:prstGeom>
        </p:spPr>
        <p:txBody>
          <a:bodyPr rtlCol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  <a:t>Hi, I am</a:t>
            </a:r>
            <a:br>
              <a:rPr lang="en-US" sz="5000" b="1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b="1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endParaRPr lang="en-US" sz="5000" kern="0" noProof="0" dirty="0">
              <a:solidFill>
                <a:srgbClr val="1F1939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B5B6FDDD-C252-4125-9032-792B7D214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12" y="1231001"/>
            <a:ext cx="1524921" cy="1845517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22CABF3-FECD-4EAC-9A17-BAEEE1D389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303628" y="1382520"/>
            <a:ext cx="1269841" cy="123350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5DB895-42D2-4AE9-98FF-A4E27D7D7C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93315" y="1933087"/>
            <a:ext cx="5064124" cy="568180"/>
          </a:xfrm>
        </p:spPr>
        <p:txBody>
          <a:bodyPr anchor="ctr"/>
          <a:lstStyle>
            <a:lvl1pPr>
              <a:defRPr sz="36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4C1B0B3-5CB8-43C0-9C1D-9D21EDFA1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3314" y="2514281"/>
            <a:ext cx="5064124" cy="562237"/>
          </a:xfrm>
        </p:spPr>
        <p:txBody>
          <a:bodyPr anchor="ctr"/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Job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4785CDD-A94E-481B-9B37-FB4E1F7B8C84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2D55DACF-3148-4B35-A765-B4803634D0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E237839-696C-936B-87CA-ABD40E232364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88450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455" y="954087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Item 1</a:t>
            </a:r>
          </a:p>
          <a:p>
            <a:pPr lvl="0"/>
            <a:r>
              <a:rPr lang="en-US" noProof="0" dirty="0"/>
              <a:t>Item 2</a:t>
            </a:r>
          </a:p>
          <a:p>
            <a:pPr lvl="0"/>
            <a:endParaRPr lang="en-US" noProof="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FEACAD0-3E9D-CACA-7551-803D5539DC93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89C6A5EA-686E-BEA2-5F9B-E36F7D875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1DECDC7-7D71-04BA-003B-B989E5082FC0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87329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3" y="1081907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Item 1</a:t>
            </a:r>
          </a:p>
          <a:p>
            <a:pPr lvl="0"/>
            <a:r>
              <a:rPr lang="en-US" noProof="0" dirty="0"/>
              <a:t>Item 2</a:t>
            </a:r>
          </a:p>
          <a:p>
            <a:pPr lvl="0"/>
            <a:endParaRPr lang="en-US" noProof="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5B96827-D244-7002-F0F3-FBC51939891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2BEB106F-F5BD-9DA8-76B5-6DF702440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6EFFC7C-5412-7BAF-21D1-299113601F6C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18000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3" y="1081907"/>
            <a:ext cx="7377545" cy="973035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5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Text or screenshot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8B67B2E-FDD1-0B1F-12BC-926B89646E00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EE628213-A5E4-DC54-6166-B44912B92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D822132-644A-8834-01D5-9F28822046C5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38643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CFDD5C3-1978-11F4-7230-DBBD653B3AC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a 11">
            <a:extLst>
              <a:ext uri="{FF2B5EF4-FFF2-40B4-BE49-F238E27FC236}">
                <a16:creationId xmlns:a16="http://schemas.microsoft.com/office/drawing/2014/main" id="{CCC1E885-75EA-FFF6-AF75-B40215C86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E4081C9-302F-AAB8-01F0-F52D11CE2BAF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77326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9"/>
          <p:cNvSpPr txBox="1"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IDS</a:t>
            </a:r>
            <a:r>
              <a:rPr lang="pl-PL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2024 USER CONFERENCE</a:t>
            </a:r>
            <a:r>
              <a:rPr lang="en-US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PPT TEMPLATE</a:t>
            </a:r>
            <a:endParaRPr lang="en-US" sz="3000" b="1" kern="0" noProof="0" dirty="0">
              <a:solidFill>
                <a:srgbClr val="E0414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27" name="Shape 10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21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en-US" sz="1800" noProof="0" dirty="0">
              <a:solidFill>
                <a:srgbClr val="414141"/>
              </a:solidFill>
              <a:latin typeface="Trebuchet MS" panose="020B0603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58" r:id="rId2"/>
    <p:sldLayoutId id="2147483759" r:id="rId3"/>
    <p:sldLayoutId id="2147483760" r:id="rId4"/>
    <p:sldLayoutId id="2147483749" r:id="rId5"/>
    <p:sldLayoutId id="2147483750" r:id="rId6"/>
    <p:sldLayoutId id="2147483755" r:id="rId7"/>
    <p:sldLayoutId id="2147483756" r:id="rId8"/>
    <p:sldLayoutId id="2147483752" r:id="rId9"/>
    <p:sldLayoutId id="2147483741" r:id="rId10"/>
    <p:sldLayoutId id="2147483740" r:id="rId11"/>
    <p:sldLayoutId id="2147483739" r:id="rId12"/>
    <p:sldLayoutId id="2147483754" r:id="rId13"/>
    <p:sldLayoutId id="2147483744" r:id="rId14"/>
    <p:sldLayoutId id="2147483761" r:id="rId15"/>
    <p:sldLayoutId id="2147483743" r:id="rId16"/>
    <p:sldLayoutId id="2147483751" r:id="rId17"/>
    <p:sldLayoutId id="2147483745" r:id="rId18"/>
    <p:sldLayoutId id="2147483753" r:id="rId19"/>
    <p:sldLayoutId id="2147483762" r:id="rId2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ＭＳ Ｐゴシック" charset="0"/>
          <a:cs typeface="Arial"/>
          <a:sym typeface="Arial" panose="020B0604020202020204" pitchFamily="34" charset="0"/>
          <a:rtl val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portal.ids-astra.com/login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B703D-2A09-401F-93E1-3F163642F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94" y="2396201"/>
            <a:ext cx="5267647" cy="883664"/>
          </a:xfrm>
        </p:spPr>
        <p:txBody>
          <a:bodyPr/>
          <a:lstStyle/>
          <a:p>
            <a:pPr marL="0" indent="0"/>
            <a:r>
              <a:rPr lang="en-US" sz="2400" dirty="0"/>
              <a:t>Elevating Service Dept Management Through Advanced Reporting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6DC143-BC8E-E720-174F-17C04C04F7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 2023</a:t>
            </a:r>
          </a:p>
        </p:txBody>
      </p:sp>
    </p:spTree>
    <p:extLst>
      <p:ext uri="{BB962C8B-B14F-4D97-AF65-F5344CB8AC3E}">
        <p14:creationId xmlns:p14="http://schemas.microsoft.com/office/powerpoint/2010/main" val="338968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226925"/>
            <a:ext cx="7787317" cy="568180"/>
          </a:xfrm>
        </p:spPr>
        <p:txBody>
          <a:bodyPr/>
          <a:lstStyle/>
          <a:p>
            <a:r>
              <a:rPr lang="en-US" dirty="0"/>
              <a:t>Service Module Configurations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301E6-7D61-BB51-C82E-A65778F1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175" y="1237129"/>
            <a:ext cx="4027723" cy="2875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49B22-40B3-1EAB-7ADD-68D1E8B970D5}"/>
              </a:ext>
            </a:extLst>
          </p:cNvPr>
          <p:cNvSpPr txBox="1"/>
          <p:nvPr/>
        </p:nvSpPr>
        <p:spPr bwMode="auto">
          <a:xfrm>
            <a:off x="184417" y="1125111"/>
            <a:ext cx="4717996" cy="244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Configurations can impact reporting results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Admin&gt;Setup</a:t>
            </a:r>
            <a:br>
              <a:rPr lang="en-US" sz="22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</a:br>
            <a:r>
              <a:rPr lang="en-US" sz="22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&gt;Update Module Configurations</a:t>
            </a:r>
            <a:br>
              <a:rPr lang="en-US" sz="22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</a:br>
            <a:r>
              <a:rPr lang="en-US" sz="22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&gt;Service tab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Recommend an annual review of configs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38B04-B879-FFE6-C0CC-6DCDBA43E050}"/>
              </a:ext>
            </a:extLst>
          </p:cNvPr>
          <p:cNvSpPr txBox="1"/>
          <p:nvPr/>
        </p:nvSpPr>
        <p:spPr bwMode="auto">
          <a:xfrm>
            <a:off x="7438144" y="3121487"/>
            <a:ext cx="1598279" cy="1248327"/>
          </a:xfrm>
          <a:prstGeom prst="rect">
            <a:avLst/>
          </a:prstGeom>
          <a:solidFill>
            <a:schemeClr val="bg1"/>
          </a:solidFill>
          <a:ln w="28575">
            <a:solidFill>
              <a:srgbClr val="DF4145"/>
            </a:solidFill>
            <a:miter lim="800000"/>
            <a:headEnd/>
            <a:tailEnd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12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Tip: use the search box at the top right and click find next to help find configurations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644745-9EEF-C171-FABC-08293FE1712B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8237283" y="1705855"/>
            <a:ext cx="1" cy="14156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89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226925"/>
            <a:ext cx="7787317" cy="568180"/>
          </a:xfrm>
        </p:spPr>
        <p:txBody>
          <a:bodyPr/>
          <a:lstStyle/>
          <a:p>
            <a:r>
              <a:rPr lang="en-US" dirty="0"/>
              <a:t>Premise Time – Time Clock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49B22-40B3-1EAB-7ADD-68D1E8B970D5}"/>
              </a:ext>
            </a:extLst>
          </p:cNvPr>
          <p:cNvSpPr txBox="1"/>
          <p:nvPr/>
        </p:nvSpPr>
        <p:spPr bwMode="auto">
          <a:xfrm>
            <a:off x="268941" y="681058"/>
            <a:ext cx="8606117" cy="120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Question: I run a report and premise time is all messed up, how do I fix it? 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Admin&gt;Setup</a:t>
            </a:r>
            <a:r>
              <a:rPr lang="en-US" sz="24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&gt;</a:t>
            </a:r>
            <a:r>
              <a:rPr lang="en-US" sz="24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Configure Scheduler&gt;Override Time Clock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2EBCC-A307-5711-667D-5E9D6C9D2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14" y="1944060"/>
            <a:ext cx="3418893" cy="251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76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77" y="344148"/>
            <a:ext cx="9132023" cy="568180"/>
          </a:xfrm>
        </p:spPr>
        <p:txBody>
          <a:bodyPr/>
          <a:lstStyle/>
          <a:p>
            <a:pPr algn="ctr"/>
            <a:r>
              <a:rPr lang="en-US" dirty="0"/>
              <a:t>G2 Reporting - Efficiency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B669D5-ED6B-F8EF-6E24-BD13B3C0328F}"/>
              </a:ext>
            </a:extLst>
          </p:cNvPr>
          <p:cNvGrpSpPr/>
          <p:nvPr/>
        </p:nvGrpSpPr>
        <p:grpSpPr>
          <a:xfrm>
            <a:off x="2274568" y="1285302"/>
            <a:ext cx="4594863" cy="2068480"/>
            <a:chOff x="2044143" y="1285302"/>
            <a:chExt cx="4594863" cy="20684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A7CEE0-4C61-0422-30FC-CE6AC19A4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106" b="42599"/>
            <a:stretch/>
          </p:blipFill>
          <p:spPr>
            <a:xfrm>
              <a:off x="2044144" y="1540351"/>
              <a:ext cx="4594862" cy="181343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5D0C04-2037-6093-1398-4BD301D2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r="21106" b="-7489"/>
            <a:stretch/>
          </p:blipFill>
          <p:spPr>
            <a:xfrm>
              <a:off x="2044143" y="1285302"/>
              <a:ext cx="4594862" cy="25504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B62FB6-2069-2D75-1F35-B9C8C76931F9}"/>
              </a:ext>
            </a:extLst>
          </p:cNvPr>
          <p:cNvSpPr txBox="1"/>
          <p:nvPr/>
        </p:nvSpPr>
        <p:spPr bwMode="auto">
          <a:xfrm>
            <a:off x="11977" y="3726756"/>
            <a:ext cx="9132023" cy="50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Service&gt;Service Reports&gt;Run Service Reports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01DD2-D3DF-36B1-0661-5615F383EEDD}"/>
              </a:ext>
            </a:extLst>
          </p:cNvPr>
          <p:cNvSpPr txBox="1"/>
          <p:nvPr/>
        </p:nvSpPr>
        <p:spPr bwMode="auto">
          <a:xfrm>
            <a:off x="149772" y="912328"/>
            <a:ext cx="1710559" cy="2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endParaRPr lang="en-US" sz="2400" kern="0" dirty="0">
              <a:solidFill>
                <a:srgbClr val="3C3938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437640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9EE8798-1090-80FD-7ECD-6B2F8A279FC6}"/>
              </a:ext>
            </a:extLst>
          </p:cNvPr>
          <p:cNvSpPr txBox="1"/>
          <p:nvPr/>
        </p:nvSpPr>
        <p:spPr bwMode="auto">
          <a:xfrm>
            <a:off x="0" y="0"/>
            <a:ext cx="1663262" cy="4485291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Mechanic Efficiency Premises &amp; Bill Type</a:t>
            </a:r>
          </a:p>
          <a:p>
            <a:pPr algn="l" eaLnBrk="1" hangingPunct="1">
              <a:buClr>
                <a:srgbClr val="000000"/>
              </a:buClr>
            </a:pP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Filter Options</a:t>
            </a:r>
          </a:p>
          <a:p>
            <a:pPr algn="l" eaLnBrk="1" hangingPunct="1">
              <a:buClr>
                <a:srgbClr val="000000"/>
              </a:buClr>
            </a:pP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Run for specific timeframe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FF7A0-2441-6CB6-D898-78AF14F3B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5" t="5290"/>
          <a:stretch/>
        </p:blipFill>
        <p:spPr>
          <a:xfrm>
            <a:off x="3142770" y="92208"/>
            <a:ext cx="4280716" cy="1849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6D3FDC-96C9-72CE-68DA-31F35B1A4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849" y="2341150"/>
            <a:ext cx="6524812" cy="17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08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C819A3-62CF-F248-0891-774849086656}"/>
              </a:ext>
            </a:extLst>
          </p:cNvPr>
          <p:cNvSpPr txBox="1"/>
          <p:nvPr/>
        </p:nvSpPr>
        <p:spPr bwMode="auto">
          <a:xfrm>
            <a:off x="0" y="0"/>
            <a:ext cx="1736592" cy="4487476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Mechanic Efficiency by Labor Date</a:t>
            </a:r>
          </a:p>
          <a:p>
            <a:pPr algn="l" eaLnBrk="1" hangingPunct="1">
              <a:buClr>
                <a:srgbClr val="000000"/>
              </a:buClr>
            </a:pP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Work Order Detail</a:t>
            </a: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0184FE-0CE0-C015-CDEC-644D24DA9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8" t="6584" r="2349" b="3902"/>
          <a:stretch/>
        </p:blipFill>
        <p:spPr>
          <a:xfrm>
            <a:off x="3373292" y="84525"/>
            <a:ext cx="4164746" cy="1786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1AB0C2-1101-3B29-DE08-4F317577F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838" y="1870538"/>
            <a:ext cx="6070387" cy="252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78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C819A3-62CF-F248-0891-774849086656}"/>
              </a:ext>
            </a:extLst>
          </p:cNvPr>
          <p:cNvSpPr txBox="1"/>
          <p:nvPr/>
        </p:nvSpPr>
        <p:spPr bwMode="auto">
          <a:xfrm>
            <a:off x="0" y="0"/>
            <a:ext cx="1736592" cy="4487476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Collectable Efficiency</a:t>
            </a:r>
          </a:p>
          <a:p>
            <a:pPr algn="l" eaLnBrk="1" hangingPunct="1">
              <a:buClr>
                <a:srgbClr val="000000"/>
              </a:buClr>
            </a:pP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Work Order Detail</a:t>
            </a:r>
          </a:p>
          <a:p>
            <a:pPr algn="l" eaLnBrk="1" hangingPunct="1">
              <a:buClr>
                <a:srgbClr val="000000"/>
              </a:buClr>
            </a:pP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Controlled by Internal Bill Code setup</a:t>
            </a: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49F00F-55ED-5258-9970-227C7FAAF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7" t="5380" b="11751"/>
          <a:stretch/>
        </p:blipFill>
        <p:spPr>
          <a:xfrm>
            <a:off x="3265715" y="145997"/>
            <a:ext cx="4095589" cy="1280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28A956-3F34-8649-0036-E6330F96E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956" y="1801178"/>
            <a:ext cx="6887485" cy="230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4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C819A3-62CF-F248-0891-774849086656}"/>
              </a:ext>
            </a:extLst>
          </p:cNvPr>
          <p:cNvSpPr txBox="1"/>
          <p:nvPr/>
        </p:nvSpPr>
        <p:spPr bwMode="auto">
          <a:xfrm>
            <a:off x="0" y="0"/>
            <a:ext cx="1736592" cy="4487476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Collectable Efficiency</a:t>
            </a:r>
          </a:p>
          <a:p>
            <a:pPr algn="l" eaLnBrk="1" hangingPunct="1">
              <a:buClr>
                <a:srgbClr val="000000"/>
              </a:buClr>
            </a:pP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Work Order Detail</a:t>
            </a:r>
          </a:p>
          <a:p>
            <a:pPr algn="l" eaLnBrk="1" hangingPunct="1">
              <a:buClr>
                <a:srgbClr val="000000"/>
              </a:buClr>
            </a:pP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Controlled by Internal Bill Code setup*</a:t>
            </a: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F501AD-E921-FD25-ED2D-76459ADA9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87" t="-3757" r="55732" b="3757"/>
          <a:stretch/>
        </p:blipFill>
        <p:spPr>
          <a:xfrm>
            <a:off x="1736592" y="0"/>
            <a:ext cx="3344445" cy="2658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529DC-8EE7-646D-31D4-9AECA3321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924" y="236937"/>
            <a:ext cx="3144660" cy="3638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6FDBF-AADD-9931-9D07-8007B8DAFBBD}"/>
              </a:ext>
            </a:extLst>
          </p:cNvPr>
          <p:cNvSpPr txBox="1"/>
          <p:nvPr/>
        </p:nvSpPr>
        <p:spPr bwMode="auto">
          <a:xfrm>
            <a:off x="4456739" y="729983"/>
            <a:ext cx="624298" cy="1928693"/>
          </a:xfrm>
          <a:prstGeom prst="rect">
            <a:avLst/>
          </a:prstGeom>
          <a:noFill/>
          <a:ln w="28575">
            <a:solidFill>
              <a:srgbClr val="DF41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endParaRPr lang="en-US" sz="2400" kern="0" dirty="0" err="1">
              <a:solidFill>
                <a:srgbClr val="3C3938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4363126-6097-2FF6-24D0-B53C2E6039DE}"/>
              </a:ext>
            </a:extLst>
          </p:cNvPr>
          <p:cNvCxnSpPr>
            <a:stCxn id="7" idx="2"/>
          </p:cNvCxnSpPr>
          <p:nvPr/>
        </p:nvCxnSpPr>
        <p:spPr>
          <a:xfrm rot="16200000" flipH="1">
            <a:off x="5169906" y="2257657"/>
            <a:ext cx="1045028" cy="184706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91820F5-F95F-77EC-CF42-D51C7E60A93A}"/>
              </a:ext>
            </a:extLst>
          </p:cNvPr>
          <p:cNvSpPr txBox="1"/>
          <p:nvPr/>
        </p:nvSpPr>
        <p:spPr bwMode="auto">
          <a:xfrm>
            <a:off x="1897956" y="3957277"/>
            <a:ext cx="6992471" cy="53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12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*Bill code setup is under Admin&gt;Setup</a:t>
            </a:r>
            <a:r>
              <a:rPr lang="en-US" sz="12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&gt;</a:t>
            </a:r>
            <a:r>
              <a:rPr lang="en-US" sz="12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Update Codes and Tables&gt;Service</a:t>
            </a:r>
            <a:r>
              <a:rPr lang="en-US" sz="12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&gt;</a:t>
            </a:r>
            <a:r>
              <a:rPr lang="en-US" sz="12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Internal Bill Codes</a:t>
            </a:r>
          </a:p>
        </p:txBody>
      </p:sp>
    </p:spTree>
    <p:extLst>
      <p:ext uri="{BB962C8B-B14F-4D97-AF65-F5344CB8AC3E}">
        <p14:creationId xmlns:p14="http://schemas.microsoft.com/office/powerpoint/2010/main" val="804340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BB3F2-3C67-93F9-10B5-8BCC8AA59F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6592" y="115179"/>
            <a:ext cx="7407409" cy="568180"/>
          </a:xfrm>
        </p:spPr>
        <p:txBody>
          <a:bodyPr/>
          <a:lstStyle/>
          <a:p>
            <a:pPr algn="ctr"/>
            <a:r>
              <a:rPr lang="en-US" dirty="0"/>
              <a:t>Vision Reporting - Efficiency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6477E-0724-D9A3-9FB7-048576D28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5"/>
          <a:stretch/>
        </p:blipFill>
        <p:spPr>
          <a:xfrm>
            <a:off x="2382798" y="1032821"/>
            <a:ext cx="6539712" cy="3050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D5CE8C-9089-E5B8-DE1D-951409A54C3E}"/>
              </a:ext>
            </a:extLst>
          </p:cNvPr>
          <p:cNvSpPr txBox="1"/>
          <p:nvPr/>
        </p:nvSpPr>
        <p:spPr bwMode="auto">
          <a:xfrm>
            <a:off x="703581" y="628238"/>
            <a:ext cx="45719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endParaRPr lang="en-US" sz="2400" kern="0" dirty="0" err="1">
              <a:solidFill>
                <a:srgbClr val="3C3938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6DA00-425F-135D-D6DC-3AA8D6D153AA}"/>
              </a:ext>
            </a:extLst>
          </p:cNvPr>
          <p:cNvSpPr txBox="1"/>
          <p:nvPr/>
        </p:nvSpPr>
        <p:spPr bwMode="auto">
          <a:xfrm>
            <a:off x="0" y="0"/>
            <a:ext cx="1736592" cy="4487476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Mechanic Efficiency Dashboard</a:t>
            </a:r>
          </a:p>
          <a:p>
            <a:pPr algn="l" eaLnBrk="1" hangingPunct="1">
              <a:buClr>
                <a:srgbClr val="000000"/>
              </a:buClr>
            </a:pP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2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Parameters of date, mechanic, location</a:t>
            </a:r>
          </a:p>
          <a:p>
            <a:pPr algn="l" eaLnBrk="1" hangingPunct="1">
              <a:buClr>
                <a:srgbClr val="000000"/>
              </a:buClr>
            </a:pPr>
            <a:endParaRPr lang="en-US" sz="2200" kern="0" dirty="0">
              <a:solidFill>
                <a:srgbClr val="FBF9F5"/>
              </a:solidFill>
              <a:latin typeface="Trebuchet MS" panose="020B0603020202020204" pitchFamily="34" charset="0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2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Drillable</a:t>
            </a:r>
            <a:r>
              <a:rPr lang="en-US" sz="2200" kern="0" dirty="0">
                <a:solidFill>
                  <a:srgbClr val="FBF9F5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 &amp; </a:t>
            </a:r>
            <a:r>
              <a:rPr lang="en-US" sz="22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interactive</a:t>
            </a:r>
          </a:p>
        </p:txBody>
      </p:sp>
    </p:spTree>
    <p:extLst>
      <p:ext uri="{BB962C8B-B14F-4D97-AF65-F5344CB8AC3E}">
        <p14:creationId xmlns:p14="http://schemas.microsoft.com/office/powerpoint/2010/main" val="2444500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BB3F2-3C67-93F9-10B5-8BCC8AA59F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6592" y="115179"/>
            <a:ext cx="7407409" cy="568180"/>
          </a:xfrm>
        </p:spPr>
        <p:txBody>
          <a:bodyPr/>
          <a:lstStyle/>
          <a:p>
            <a:pPr algn="ctr"/>
            <a:r>
              <a:rPr lang="en-US" dirty="0"/>
              <a:t>Vision Reporting - Efficiency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5CE8C-9089-E5B8-DE1D-951409A54C3E}"/>
              </a:ext>
            </a:extLst>
          </p:cNvPr>
          <p:cNvSpPr txBox="1"/>
          <p:nvPr/>
        </p:nvSpPr>
        <p:spPr bwMode="auto">
          <a:xfrm>
            <a:off x="703581" y="628238"/>
            <a:ext cx="45719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endParaRPr lang="en-US" sz="2400" kern="0" dirty="0" err="1">
              <a:solidFill>
                <a:srgbClr val="3C3938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6DA00-425F-135D-D6DC-3AA8D6D153AA}"/>
              </a:ext>
            </a:extLst>
          </p:cNvPr>
          <p:cNvSpPr txBox="1"/>
          <p:nvPr/>
        </p:nvSpPr>
        <p:spPr bwMode="auto">
          <a:xfrm>
            <a:off x="0" y="0"/>
            <a:ext cx="1736592" cy="4487476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Mechanic Efficiency From Premise Service Hours Report</a:t>
            </a:r>
          </a:p>
          <a:p>
            <a:pPr algn="l" eaLnBrk="1" hangingPunct="1">
              <a:buClr>
                <a:srgbClr val="000000"/>
              </a:buClr>
            </a:pPr>
            <a:endParaRPr lang="en-US" sz="16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Date range</a:t>
            </a:r>
          </a:p>
          <a:p>
            <a:pPr algn="l" eaLnBrk="1" hangingPunct="1">
              <a:buClr>
                <a:srgbClr val="000000"/>
              </a:buClr>
            </a:pPr>
            <a:endParaRPr lang="en-US" sz="1600" kern="0" dirty="0">
              <a:solidFill>
                <a:srgbClr val="FBF9F5"/>
              </a:solidFill>
              <a:latin typeface="Trebuchet MS" panose="020B0603020202020204" pitchFamily="34" charset="0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Summary, click + for details</a:t>
            </a: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58BCD-81D2-FF86-C2B0-9F1F2F1D3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235" y="798538"/>
            <a:ext cx="6547496" cy="31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89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BB3F2-3C67-93F9-10B5-8BCC8AA59F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6592" y="144801"/>
            <a:ext cx="7407408" cy="568180"/>
          </a:xfrm>
        </p:spPr>
        <p:txBody>
          <a:bodyPr/>
          <a:lstStyle/>
          <a:p>
            <a:pPr algn="ctr"/>
            <a:r>
              <a:rPr lang="en-US" dirty="0"/>
              <a:t>Leadership Insights Dashboards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1734B-EBFC-FA52-8709-351B6EB3D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854" y="747698"/>
            <a:ext cx="6061422" cy="36828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9AC4F2-8775-9CE8-BDA8-09961E32B4C2}"/>
              </a:ext>
            </a:extLst>
          </p:cNvPr>
          <p:cNvSpPr txBox="1"/>
          <p:nvPr/>
        </p:nvSpPr>
        <p:spPr bwMode="auto">
          <a:xfrm>
            <a:off x="0" y="0"/>
            <a:ext cx="1736592" cy="4487476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Technician Review</a:t>
            </a:r>
          </a:p>
          <a:p>
            <a:pPr algn="l" eaLnBrk="1" hangingPunct="1">
              <a:buClr>
                <a:srgbClr val="000000"/>
              </a:buClr>
            </a:pP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Month, Year, Location, Job Bill Type</a:t>
            </a:r>
          </a:p>
          <a:p>
            <a:pPr algn="l" eaLnBrk="1" hangingPunct="1">
              <a:buClr>
                <a:srgbClr val="000000"/>
              </a:buClr>
            </a:pP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Drillable, Interactive</a:t>
            </a: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97356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wearing a purple jacket&#10;&#10;Description automatically generated">
            <a:extLst>
              <a:ext uri="{FF2B5EF4-FFF2-40B4-BE49-F238E27FC236}">
                <a16:creationId xmlns:a16="http://schemas.microsoft.com/office/drawing/2014/main" id="{C6C5EBEF-239F-2D43-6391-A4189FE3936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9647" r="9647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2C322-2158-9E16-06F7-D26B84815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Sara Gauthier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414694-674F-7A3D-5ECD-F221BDB71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3314" y="2514281"/>
            <a:ext cx="5512696" cy="562237"/>
          </a:xfrm>
        </p:spPr>
        <p:txBody>
          <a:bodyPr/>
          <a:lstStyle/>
          <a:p>
            <a:r>
              <a:rPr lang="en-US" dirty="0"/>
              <a:t>Customer Success Coordinator</a:t>
            </a:r>
          </a:p>
        </p:txBody>
      </p:sp>
    </p:spTree>
    <p:extLst>
      <p:ext uri="{BB962C8B-B14F-4D97-AF65-F5344CB8AC3E}">
        <p14:creationId xmlns:p14="http://schemas.microsoft.com/office/powerpoint/2010/main" val="608759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6592" y="87844"/>
            <a:ext cx="7407407" cy="568180"/>
          </a:xfrm>
        </p:spPr>
        <p:txBody>
          <a:bodyPr/>
          <a:lstStyle/>
          <a:p>
            <a:pPr algn="ctr"/>
            <a:r>
              <a:rPr lang="en-US" dirty="0"/>
              <a:t>Completed Labor – G2 Reporting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D524D-AEC0-6F9A-CB32-477DCF7F5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717" y="2178769"/>
            <a:ext cx="4455459" cy="23087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4DB2FC-8DB9-8EB1-0E47-64B0086E2871}"/>
              </a:ext>
            </a:extLst>
          </p:cNvPr>
          <p:cNvSpPr txBox="1"/>
          <p:nvPr/>
        </p:nvSpPr>
        <p:spPr bwMode="auto">
          <a:xfrm>
            <a:off x="0" y="0"/>
            <a:ext cx="1736592" cy="4487476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Mechanic Efficiency Completed WO</a:t>
            </a:r>
          </a:p>
          <a:p>
            <a:pPr algn="l" eaLnBrk="1" hangingPunct="1">
              <a:buClr>
                <a:srgbClr val="000000"/>
              </a:buClr>
            </a:pP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FBF9F5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Work Order #</a:t>
            </a:r>
            <a:endParaRPr lang="en-US" sz="2400" kern="0" dirty="0">
              <a:solidFill>
                <a:srgbClr val="FBF9F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CF955E-FF95-348F-E79E-CBD70551D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4" t="16021" r="1158" b="6605"/>
          <a:stretch/>
        </p:blipFill>
        <p:spPr>
          <a:xfrm>
            <a:off x="3119716" y="745989"/>
            <a:ext cx="4455459" cy="140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46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21696"/>
            <a:ext cx="9143999" cy="568180"/>
          </a:xfrm>
        </p:spPr>
        <p:txBody>
          <a:bodyPr/>
          <a:lstStyle/>
          <a:p>
            <a:pPr algn="ctr"/>
            <a:r>
              <a:rPr lang="en-US" dirty="0"/>
              <a:t>Completed Labor – Vision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848706"/>
            <a:ext cx="7377545" cy="1092675"/>
          </a:xfrm>
        </p:spPr>
        <p:txBody>
          <a:bodyPr/>
          <a:lstStyle/>
          <a:p>
            <a:r>
              <a:rPr lang="en-US" dirty="0"/>
              <a:t>Completed Work Order Summary Report</a:t>
            </a:r>
          </a:p>
          <a:p>
            <a:pPr lvl="1"/>
            <a:r>
              <a:rPr lang="en-US" sz="1800" dirty="0"/>
              <a:t>Parameters include start date, end date, author, location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50BED9-5EBE-2C2B-F48C-95180723CBE1}"/>
              </a:ext>
            </a:extLst>
          </p:cNvPr>
          <p:cNvGrpSpPr/>
          <p:nvPr/>
        </p:nvGrpSpPr>
        <p:grpSpPr>
          <a:xfrm>
            <a:off x="53788" y="2023372"/>
            <a:ext cx="9090212" cy="2141375"/>
            <a:chOff x="0" y="2640360"/>
            <a:chExt cx="9144000" cy="17069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5CB7E9-17BC-6464-F9D3-BCB19CCBF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640360"/>
              <a:ext cx="9144000" cy="170694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FF78CC-E97F-9564-F02A-405352C7318E}"/>
                </a:ext>
              </a:extLst>
            </p:cNvPr>
            <p:cNvSpPr txBox="1"/>
            <p:nvPr/>
          </p:nvSpPr>
          <p:spPr bwMode="auto">
            <a:xfrm>
              <a:off x="2704780" y="3012141"/>
              <a:ext cx="2005533" cy="1152605"/>
            </a:xfrm>
            <a:prstGeom prst="rect">
              <a:avLst/>
            </a:prstGeom>
            <a:noFill/>
            <a:ln w="38100">
              <a:solidFill>
                <a:srgbClr val="DF41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5" tIns="91425" rIns="91425" bIns="9142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l" eaLnBrk="1" hangingPunct="1">
                <a:buClr>
                  <a:srgbClr val="000000"/>
                </a:buClr>
              </a:pPr>
              <a:endParaRPr lang="en-US" sz="2400" kern="0" dirty="0" err="1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009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BB3F2-3C67-93F9-10B5-8BCC8AA59F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62955"/>
            <a:ext cx="9143999" cy="568180"/>
          </a:xfrm>
        </p:spPr>
        <p:txBody>
          <a:bodyPr/>
          <a:lstStyle/>
          <a:p>
            <a:pPr algn="ctr"/>
            <a:r>
              <a:rPr lang="en-US" dirty="0"/>
              <a:t>Completed Labor – Leadership Insights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68F7A-D377-BDFB-32D6-4DA4BF968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913" y="816936"/>
            <a:ext cx="6124174" cy="3647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98740-A20E-FD4A-D51A-81676DF01A5D}"/>
              </a:ext>
            </a:extLst>
          </p:cNvPr>
          <p:cNvSpPr txBox="1"/>
          <p:nvPr/>
        </p:nvSpPr>
        <p:spPr bwMode="auto">
          <a:xfrm>
            <a:off x="7634086" y="3396343"/>
            <a:ext cx="1448441" cy="968641"/>
          </a:xfrm>
          <a:prstGeom prst="rect">
            <a:avLst/>
          </a:prstGeom>
          <a:noFill/>
          <a:ln w="28575">
            <a:solidFill>
              <a:srgbClr val="DF41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buClr>
                <a:srgbClr val="000000"/>
              </a:buClr>
            </a:pPr>
            <a:r>
              <a:rPr lang="en-US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Note:</a:t>
            </a:r>
          </a:p>
          <a:p>
            <a:pPr eaLnBrk="1" hangingPunct="1">
              <a:buClr>
                <a:srgbClr val="000000"/>
              </a:buClr>
            </a:pPr>
            <a:r>
              <a:rPr lang="en-US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Can be filtered by WO author, but not by tech</a:t>
            </a:r>
          </a:p>
        </p:txBody>
      </p:sp>
    </p:spTree>
    <p:extLst>
      <p:ext uri="{BB962C8B-B14F-4D97-AF65-F5344CB8AC3E}">
        <p14:creationId xmlns:p14="http://schemas.microsoft.com/office/powerpoint/2010/main" val="3299481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B980F-9625-4FC1-AACF-E74FA93D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39" y="2002556"/>
            <a:ext cx="2397941" cy="1333575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RECT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Internal Benchmarking</a:t>
            </a:r>
            <a:br>
              <a:rPr lang="en-US" sz="2700" b="1" dirty="0"/>
            </a:br>
            <a:br>
              <a:rPr lang="en-US" sz="2700" b="1" dirty="0"/>
            </a:br>
            <a:endParaRPr lang="en-US" sz="2100" dirty="0"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0E062E-9B0E-A3AE-3FC7-A9E52EA42E79}"/>
              </a:ext>
            </a:extLst>
          </p:cNvPr>
          <p:cNvGrpSpPr/>
          <p:nvPr/>
        </p:nvGrpSpPr>
        <p:grpSpPr>
          <a:xfrm>
            <a:off x="2546560" y="0"/>
            <a:ext cx="6595154" cy="5002306"/>
            <a:chOff x="2434108" y="0"/>
            <a:chExt cx="6707606" cy="51435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E0A21B0-3923-47B4-8293-F73DBA1D1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4108" y="0"/>
              <a:ext cx="6707606" cy="514350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2292113-9CE3-4A19-844D-AA60729FEEF7}"/>
                </a:ext>
              </a:extLst>
            </p:cNvPr>
            <p:cNvSpPr/>
            <p:nvPr/>
          </p:nvSpPr>
          <p:spPr>
            <a:xfrm>
              <a:off x="2546560" y="325323"/>
              <a:ext cx="2397941" cy="1732077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 w="41275">
              <a:solidFill>
                <a:srgbClr val="38AFD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sz="105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93E8BF8-F017-4CA8-BC36-7A3D83018DC4}"/>
                </a:ext>
              </a:extLst>
            </p:cNvPr>
            <p:cNvSpPr/>
            <p:nvPr/>
          </p:nvSpPr>
          <p:spPr>
            <a:xfrm>
              <a:off x="5787910" y="1671145"/>
              <a:ext cx="3353803" cy="1235869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 w="41275">
              <a:solidFill>
                <a:srgbClr val="38AFD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sz="105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7B98C93-91F6-4635-8B02-7475A6B3A3FA}"/>
                </a:ext>
              </a:extLst>
            </p:cNvPr>
            <p:cNvSpPr/>
            <p:nvPr/>
          </p:nvSpPr>
          <p:spPr>
            <a:xfrm>
              <a:off x="4746760" y="251670"/>
              <a:ext cx="2224794" cy="165472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 w="41275">
              <a:solidFill>
                <a:srgbClr val="38AFD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sz="1050"/>
            </a:p>
          </p:txBody>
        </p:sp>
      </p:grpSp>
    </p:spTree>
    <p:extLst>
      <p:ext uri="{BB962C8B-B14F-4D97-AF65-F5344CB8AC3E}">
        <p14:creationId xmlns:p14="http://schemas.microsoft.com/office/powerpoint/2010/main" val="2773387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466417"/>
            <a:ext cx="8487845" cy="9730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Check IDS Module Configurations – a great way to see items you didn’t know were there!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Observe and Listen – shadow a tech for a day – tweak efficiency wherever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Utilize RECT Reporting – compare your efficiency along with RECT averages of peers, if techs are 100% efficient, then WHY is your RECT high??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Don’t just see how long it takes overall to complete a Work Order, look for what may be causing any bottlenecks in your repair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3C3938"/>
                </a:solidFill>
              </a:rPr>
              <a:t>Workflow mapping exercise – evaluate processes from beginning to end –improved customer experience – IDS CAN HELP!</a:t>
            </a:r>
          </a:p>
        </p:txBody>
      </p:sp>
      <p:pic>
        <p:nvPicPr>
          <p:cNvPr id="3" name="Graphic 2" descr="Lightbulb and gear with solid fill">
            <a:extLst>
              <a:ext uri="{FF2B5EF4-FFF2-40B4-BE49-F238E27FC236}">
                <a16:creationId xmlns:a16="http://schemas.microsoft.com/office/drawing/2014/main" id="{62252505-407B-2B63-7592-FD044244E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6124" y="791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76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Get Help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5" y="969771"/>
            <a:ext cx="3476984" cy="3257174"/>
          </a:xfrm>
        </p:spPr>
        <p:txBody>
          <a:bodyPr/>
          <a:lstStyle/>
          <a:p>
            <a:r>
              <a:rPr lang="en-US" dirty="0"/>
              <a:t>The best way to get support is to sign up on the IDS Portal website, </a:t>
            </a:r>
          </a:p>
          <a:p>
            <a:r>
              <a:rPr lang="en-US" dirty="0"/>
              <a:t>Visit: </a:t>
            </a:r>
            <a:r>
              <a:rPr lang="en-US" dirty="0">
                <a:hlinkClick r:id="rId2"/>
              </a:rPr>
              <a:t>https://portal.ids-astra.com/login</a:t>
            </a:r>
            <a:endParaRPr lang="en-US" dirty="0"/>
          </a:p>
          <a:p>
            <a:r>
              <a:rPr lang="en-US" dirty="0"/>
              <a:t>Here you can register to send in a support ticket and access the vast amount of online reference materials.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905D5-19F1-45F5-5773-6BB0F8052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730" y="1495898"/>
            <a:ext cx="4691395" cy="2788489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197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Get Help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A7158-F1DF-2FE0-FE2E-61BA17BC7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96" y="912328"/>
            <a:ext cx="7313042" cy="351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70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Get Help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612BE-F407-3821-FF96-472A36654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99" y="1024305"/>
            <a:ext cx="6228272" cy="3346438"/>
          </a:xfrm>
          <a:prstGeom prst="rect">
            <a:avLst/>
          </a:prstGeom>
          <a:ln w="38100">
            <a:solidFill>
              <a:srgbClr val="1F19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544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87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76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AB1A6E-9682-F941-5799-AF3C12D564AF}"/>
              </a:ext>
            </a:extLst>
          </p:cNvPr>
          <p:cNvSpPr txBox="1"/>
          <p:nvPr/>
        </p:nvSpPr>
        <p:spPr bwMode="auto">
          <a:xfrm>
            <a:off x="1590595" y="476410"/>
            <a:ext cx="3227294" cy="45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3000" b="1" kern="0" dirty="0">
                <a:solidFill>
                  <a:srgbClr val="FF000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About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63255-42E9-0213-DBD3-D3F24DDB2C30}"/>
              </a:ext>
            </a:extLst>
          </p:cNvPr>
          <p:cNvSpPr txBox="1"/>
          <p:nvPr/>
        </p:nvSpPr>
        <p:spPr bwMode="auto">
          <a:xfrm>
            <a:off x="1475334" y="1175657"/>
            <a:ext cx="6731214" cy="30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Boat dealership job in College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Employed at IDS in the 90’s as a trainer</a:t>
            </a:r>
          </a:p>
          <a:p>
            <a:pPr marL="342900" indent="-342900" algn="l"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Full circle back to IDS in 2020 after a career in training and large-scale event management</a:t>
            </a:r>
          </a:p>
        </p:txBody>
      </p:sp>
    </p:spTree>
    <p:extLst>
      <p:ext uri="{BB962C8B-B14F-4D97-AF65-F5344CB8AC3E}">
        <p14:creationId xmlns:p14="http://schemas.microsoft.com/office/powerpoint/2010/main" val="1449443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C83137-D93C-6036-75C0-052AE14BA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8156" y="1053597"/>
            <a:ext cx="3567599" cy="2604003"/>
          </a:xfrm>
        </p:spPr>
        <p:txBody>
          <a:bodyPr/>
          <a:lstStyle/>
          <a:p>
            <a:pPr marL="0" indent="0"/>
            <a:r>
              <a:rPr lang="en-US" dirty="0"/>
              <a:t>Reporting: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Technician Efficiency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Completed Labor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7AB4A-EE04-5E99-B3DC-A374F6926A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Elevating Service Department Management through Advanced Reporting</a:t>
            </a:r>
          </a:p>
        </p:txBody>
      </p:sp>
    </p:spTree>
    <p:extLst>
      <p:ext uri="{BB962C8B-B14F-4D97-AF65-F5344CB8AC3E}">
        <p14:creationId xmlns:p14="http://schemas.microsoft.com/office/powerpoint/2010/main" val="1198114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CBF7CAB-5CE6-C57B-8F64-B9F3708D7FFD}"/>
              </a:ext>
            </a:extLst>
          </p:cNvPr>
          <p:cNvSpPr txBox="1"/>
          <p:nvPr/>
        </p:nvSpPr>
        <p:spPr bwMode="auto">
          <a:xfrm>
            <a:off x="236220" y="1440180"/>
            <a:ext cx="890778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Why is Technician Efficiency important to your operation?</a:t>
            </a:r>
          </a:p>
        </p:txBody>
      </p:sp>
      <p:pic>
        <p:nvPicPr>
          <p:cNvPr id="6" name="Picture 5" descr="Man wearing white shirt and yellow sweater">
            <a:extLst>
              <a:ext uri="{FF2B5EF4-FFF2-40B4-BE49-F238E27FC236}">
                <a16:creationId xmlns:a16="http://schemas.microsoft.com/office/drawing/2014/main" id="{ED731A46-0309-16DC-18D2-1911D5D84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744" y="2780968"/>
            <a:ext cx="2558036" cy="170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53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24B7A1B-D741-CA2B-0937-9B00297E1EF4}"/>
              </a:ext>
            </a:extLst>
          </p:cNvPr>
          <p:cNvSpPr txBox="1"/>
          <p:nvPr/>
        </p:nvSpPr>
        <p:spPr bwMode="auto">
          <a:xfrm>
            <a:off x="0" y="1206243"/>
            <a:ext cx="3680460" cy="86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0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8techs*.5hr=4hrs/day</a:t>
            </a:r>
            <a:br>
              <a:rPr lang="en-US" sz="20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</a:br>
            <a:r>
              <a:rPr lang="en-US" sz="20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4hrs*$150=$600/day</a:t>
            </a:r>
          </a:p>
          <a:p>
            <a:pPr algn="l" eaLnBrk="1" hangingPunct="1">
              <a:buClr>
                <a:srgbClr val="000000"/>
              </a:buClr>
            </a:pPr>
            <a:r>
              <a:rPr lang="en-US" sz="20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$600*6=</a:t>
            </a:r>
            <a:r>
              <a:rPr lang="en-US" sz="20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$3600/</a:t>
            </a:r>
            <a:r>
              <a:rPr lang="en-US" sz="2000" kern="0" dirty="0" err="1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wk</a:t>
            </a:r>
            <a:endParaRPr lang="en-US" sz="2000" kern="0" dirty="0">
              <a:solidFill>
                <a:srgbClr val="3C3938"/>
              </a:solidFill>
              <a:latin typeface="Trebuchet MS" panose="020B0603020202020204" pitchFamily="34" charset="0"/>
              <a:cs typeface="Arial" panose="020B0604020202020204" pitchFamily="34" charset="0"/>
              <a:rtl val="0"/>
            </a:endParaRPr>
          </a:p>
          <a:p>
            <a:pPr algn="l" eaLnBrk="1" hangingPunct="1">
              <a:buClr>
                <a:srgbClr val="000000"/>
              </a:buClr>
            </a:pPr>
            <a:r>
              <a:rPr lang="en-US" sz="20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$3600*52=$187,200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F7CAB-5CE6-C57B-8F64-B9F3708D7FFD}"/>
              </a:ext>
            </a:extLst>
          </p:cNvPr>
          <p:cNvSpPr txBox="1"/>
          <p:nvPr/>
        </p:nvSpPr>
        <p:spPr bwMode="auto">
          <a:xfrm>
            <a:off x="129540" y="-281940"/>
            <a:ext cx="342138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Let’s do some math!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8149BB-E1E8-0D81-9119-71E3EB1CF59E}"/>
              </a:ext>
            </a:extLst>
          </p:cNvPr>
          <p:cNvGrpSpPr/>
          <p:nvPr/>
        </p:nvGrpSpPr>
        <p:grpSpPr>
          <a:xfrm>
            <a:off x="3320299" y="472440"/>
            <a:ext cx="5694161" cy="3817620"/>
            <a:chOff x="3259859" y="396240"/>
            <a:chExt cx="5694161" cy="38176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D24B93-3D88-A7B0-E1E3-EA011B39C17B}"/>
                </a:ext>
              </a:extLst>
            </p:cNvPr>
            <p:cNvGrpSpPr/>
            <p:nvPr/>
          </p:nvGrpSpPr>
          <p:grpSpPr>
            <a:xfrm>
              <a:off x="3259859" y="396240"/>
              <a:ext cx="5694161" cy="3817620"/>
              <a:chOff x="3259859" y="396240"/>
              <a:chExt cx="5694161" cy="381762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F828C5E-36E1-BF44-B200-BF277590E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2689" b="10588"/>
              <a:stretch/>
            </p:blipFill>
            <p:spPr>
              <a:xfrm>
                <a:off x="3259859" y="396240"/>
                <a:ext cx="5694161" cy="381762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BE5AD73-9A45-4A2A-6B01-838594CC7541}"/>
                  </a:ext>
                </a:extLst>
              </p:cNvPr>
              <p:cNvSpPr/>
              <p:nvPr/>
            </p:nvSpPr>
            <p:spPr>
              <a:xfrm>
                <a:off x="5303520" y="3596640"/>
                <a:ext cx="3398520" cy="617220"/>
              </a:xfrm>
              <a:prstGeom prst="rect">
                <a:avLst/>
              </a:prstGeom>
              <a:solidFill>
                <a:srgbClr val="FBF9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594DD9-D1D8-D59A-3CFB-5D8255A462CE}"/>
                </a:ext>
              </a:extLst>
            </p:cNvPr>
            <p:cNvSpPr/>
            <p:nvPr/>
          </p:nvSpPr>
          <p:spPr>
            <a:xfrm>
              <a:off x="7696200" y="396240"/>
              <a:ext cx="1005840" cy="426720"/>
            </a:xfrm>
            <a:prstGeom prst="rect">
              <a:avLst/>
            </a:prstGeom>
            <a:solidFill>
              <a:srgbClr val="3C39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76DD314B-FA49-5020-8C58-BBDD6A3C4721}"/>
              </a:ext>
            </a:extLst>
          </p:cNvPr>
          <p:cNvCxnSpPr>
            <a:cxnSpLocks/>
          </p:cNvCxnSpPr>
          <p:nvPr/>
        </p:nvCxnSpPr>
        <p:spPr>
          <a:xfrm>
            <a:off x="1203960" y="2342575"/>
            <a:ext cx="2346960" cy="1799119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231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216376"/>
            <a:ext cx="7196927" cy="568180"/>
          </a:xfrm>
        </p:spPr>
        <p:txBody>
          <a:bodyPr/>
          <a:lstStyle/>
          <a:p>
            <a:pPr marL="0"/>
            <a:r>
              <a:rPr lang="en-US" dirty="0"/>
              <a:t>What can impact technician efficiency?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487205"/>
            <a:ext cx="7377545" cy="9730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Processes set by management (or lack of)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Advisor communications (or lack of)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Waiting or looking for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Warranty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Tech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Unit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Kiosk for logging hours versus Mobile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Paper forms vs electronic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64933-4A20-E8D4-F829-135C9524E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738" y="973723"/>
            <a:ext cx="2198078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F4B210-B7F5-A08E-6A6A-10AFB498D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248" y="2571750"/>
            <a:ext cx="2057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2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/>
            <a:r>
              <a:rPr lang="en-US" dirty="0"/>
              <a:t>Benefits of using Service Mobile and Parts Request Online to improve efficiency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936261"/>
            <a:ext cx="7377545" cy="9730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time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 job statuses quickly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Upload Photos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 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Parts Request Online – no more paper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Streamlined communications without tech leaving their 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Mobile phone with screwdriver outline Royalty Free Vector">
            <a:extLst>
              <a:ext uri="{FF2B5EF4-FFF2-40B4-BE49-F238E27FC236}">
                <a16:creationId xmlns:a16="http://schemas.microsoft.com/office/drawing/2014/main" id="{D2E3F6D4-08FF-F98C-3F5C-52FC9A7E2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7413" b="21219"/>
          <a:stretch/>
        </p:blipFill>
        <p:spPr bwMode="auto">
          <a:xfrm>
            <a:off x="6857999" y="1577340"/>
            <a:ext cx="1524001" cy="196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29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Terminology for Technician Efficiency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754673"/>
            <a:ext cx="8303428" cy="9730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Premise Time</a:t>
            </a:r>
          </a:p>
          <a:p>
            <a:pPr marL="1028700" lvl="1"/>
            <a:r>
              <a:rPr lang="en-US" sz="1000" dirty="0"/>
              <a:t>The time the technician is clocked into the dealership for the day using the time clock feature, </a:t>
            </a:r>
            <a:r>
              <a:rPr lang="en-US" sz="1000" dirty="0" err="1"/>
              <a:t>ie</a:t>
            </a:r>
            <a:r>
              <a:rPr lang="en-US" sz="1000" dirty="0"/>
              <a:t> 8am-5pm w/clock in/out for lunch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Required Time</a:t>
            </a:r>
          </a:p>
          <a:p>
            <a:pPr marL="1028700" lvl="1"/>
            <a:r>
              <a:rPr lang="en-US" sz="1000" dirty="0"/>
              <a:t>The amount of time required to complete a job, maybe pre-established by a canned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Actual Time</a:t>
            </a:r>
          </a:p>
          <a:p>
            <a:pPr marL="1028700" lvl="1"/>
            <a:r>
              <a:rPr lang="en-US" sz="1000" dirty="0"/>
              <a:t>The amount of time it took the technician to do the job and mark it as completed - as they clock in/clock out of the job, the time accumulates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Billed Time</a:t>
            </a:r>
          </a:p>
          <a:p>
            <a:pPr marL="1028700" lvl="1"/>
            <a:r>
              <a:rPr lang="en-US" sz="1000" dirty="0"/>
              <a:t>The time we are charging $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Technician Efficiency</a:t>
            </a:r>
          </a:p>
          <a:p>
            <a:pPr marL="1028700" lvl="1"/>
            <a:r>
              <a:rPr lang="en-US" sz="1000" dirty="0"/>
              <a:t>Billed/Actual*100 = Efficiency – reported as a percentage </a:t>
            </a:r>
          </a:p>
          <a:p>
            <a:pPr marL="1028700" lvl="1"/>
            <a:r>
              <a:rPr lang="en-US" sz="1000" dirty="0"/>
              <a:t>(*how you calculate efficiency may vary depending on your dealership – some do Billed/Premise)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16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S 2024 UC">
      <a:dk1>
        <a:srgbClr val="DF4145"/>
      </a:dk1>
      <a:lt1>
        <a:srgbClr val="FFFFFF"/>
      </a:lt1>
      <a:dk2>
        <a:srgbClr val="1F1939"/>
      </a:dk2>
      <a:lt2>
        <a:srgbClr val="FBF9F5"/>
      </a:lt2>
      <a:accent1>
        <a:srgbClr val="DF4145"/>
      </a:accent1>
      <a:accent2>
        <a:srgbClr val="1F1939"/>
      </a:accent2>
      <a:accent3>
        <a:srgbClr val="92D050"/>
      </a:accent3>
      <a:accent4>
        <a:srgbClr val="42DFDB"/>
      </a:accent4>
      <a:accent5>
        <a:srgbClr val="7F7F7F"/>
      </a:accent5>
      <a:accent6>
        <a:srgbClr val="796ABD"/>
      </a:accent6>
      <a:hlink>
        <a:srgbClr val="DF4145"/>
      </a:hlink>
      <a:folHlink>
        <a:srgbClr val="42DF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25" tIns="91425" rIns="91425" bIns="91425" numCol="1" rtlCol="0" anchor="ctr" anchorCtr="0" compatLnSpc="1">
        <a:prstTxWarp prst="textNoShape">
          <a:avLst/>
        </a:prstTxWarp>
        <a:noAutofit/>
      </a:bodyPr>
      <a:lstStyle>
        <a:defPPr algn="l" eaLnBrk="1" hangingPunct="1">
          <a:buClr>
            <a:srgbClr val="000000"/>
          </a:buClr>
          <a:defRPr sz="2400" kern="0" dirty="0" err="1" smtClean="0">
            <a:solidFill>
              <a:srgbClr val="3C3938"/>
            </a:solidFill>
            <a:latin typeface="Trebuchet MS" panose="020B0603020202020204" pitchFamily="34" charset="0"/>
            <a:ea typeface="ＭＳ Ｐゴシック" panose="020B0600070205080204" pitchFamily="34" charset="-128"/>
            <a:cs typeface="Arial" panose="020B0604020202020204" pitchFamily="34" charset="0"/>
            <a:rtl val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6881</TotalTime>
  <Words>858</Words>
  <Application>Microsoft Office PowerPoint</Application>
  <PresentationFormat>On-screen Show (16:9)</PresentationFormat>
  <Paragraphs>133</Paragraphs>
  <Slides>29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RECT Internal Benchmarking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Johnson</dc:creator>
  <cp:lastModifiedBy>Sara Gauthier</cp:lastModifiedBy>
  <cp:revision>579</cp:revision>
  <dcterms:modified xsi:type="dcterms:W3CDTF">2024-02-07T14:40:02Z</dcterms:modified>
</cp:coreProperties>
</file>